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37"/>
  </p:notesMasterIdLst>
  <p:sldIdLst>
    <p:sldId id="256" r:id="rId3"/>
    <p:sldId id="289"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456" y="228"/>
      </p:cViewPr>
      <p:guideLst>
        <p:guide orient="horz" pos="1620"/>
        <p:guide pos="2880"/>
      </p:guideLst>
    </p:cSldViewPr>
  </p:slideViewPr>
  <p:notesTextViewPr>
    <p:cViewPr>
      <p:scale>
        <a:sx n="1" d="1"/>
        <a:sy n="1" d="1"/>
      </p:scale>
      <p:origin x="0" y="0"/>
    </p:cViewPr>
  </p:notesTextViewPr>
  <p:notesViewPr>
    <p:cSldViewPr snapToGrid="0">
      <p:cViewPr varScale="1">
        <p:scale>
          <a:sx n="56" d="100"/>
          <a:sy n="56" d="100"/>
        </p:scale>
        <p:origin x="-283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461008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be096d3d8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7be096d3d8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050" b="1">
                <a:solidFill>
                  <a:srgbClr val="232323"/>
                </a:solidFill>
                <a:highlight>
                  <a:srgbClr val="FBFAF7"/>
                </a:highlight>
              </a:rPr>
              <a:t>Speed</a:t>
            </a:r>
            <a:r>
              <a:rPr lang="en" sz="1050">
                <a:solidFill>
                  <a:srgbClr val="232323"/>
                </a:solidFill>
                <a:highlight>
                  <a:srgbClr val="FBFAF7"/>
                </a:highlight>
              </a:rPr>
              <a:t> makes Caffe perfect for research experiments and industry deployment. Caffe can process </a:t>
            </a:r>
            <a:r>
              <a:rPr lang="en" sz="1050" b="1">
                <a:solidFill>
                  <a:srgbClr val="232323"/>
                </a:solidFill>
                <a:highlight>
                  <a:srgbClr val="FBFAF7"/>
                </a:highlight>
              </a:rPr>
              <a:t>over 60M images per day</a:t>
            </a:r>
            <a:r>
              <a:rPr lang="en" sz="1050">
                <a:solidFill>
                  <a:srgbClr val="232323"/>
                </a:solidFill>
                <a:highlight>
                  <a:srgbClr val="FBFAF7"/>
                </a:highlight>
              </a:rPr>
              <a:t> with a single NVIDIA K40 GPU. That’s 1 ms/image for inference and 4 ms/image for 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Học sâu là 1 kỹ thuật của học máy dựa trên các mạng neural và dữ liệu lớn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100"/>
              <a:t>Trước khi cho vào mô hình, ta cần xử lý dữ liệu.Ở đây chúng ta sẽ có 4 cách xử lý dữ liệu đầu vào:</a:t>
            </a:r>
            <a:endParaRPr/>
          </a:p>
          <a:p>
            <a:pPr marL="0" lvl="0" indent="0" algn="l" rtl="0">
              <a:lnSpc>
                <a:spcPct val="100000"/>
              </a:lnSpc>
              <a:spcBef>
                <a:spcPts val="0"/>
              </a:spcBef>
              <a:spcAft>
                <a:spcPts val="0"/>
              </a:spcAft>
              <a:buSzPts val="1100"/>
              <a:buNone/>
            </a:pPr>
            <a:endParaRPr sz="1100"/>
          </a:p>
          <a:p>
            <a:pPr marL="0" lvl="0" indent="0" algn="l" rtl="0">
              <a:lnSpc>
                <a:spcPct val="100000"/>
              </a:lnSpc>
              <a:spcBef>
                <a:spcPts val="0"/>
              </a:spcBef>
              <a:spcAft>
                <a:spcPts val="0"/>
              </a:spcAft>
              <a:buSzPts val="1100"/>
              <a:buNone/>
            </a:pPr>
            <a:r>
              <a:rPr lang="en" sz="1100"/>
              <a:t>Sau đó chuẩn hóa dữ liệu</a:t>
            </a:r>
            <a:endParaRPr sz="1100"/>
          </a:p>
          <a:p>
            <a:pPr marL="457200" lvl="0" indent="-317500" algn="l" rtl="0">
              <a:lnSpc>
                <a:spcPct val="100000"/>
              </a:lnSpc>
              <a:spcBef>
                <a:spcPts val="1600"/>
              </a:spcBef>
              <a:spcAft>
                <a:spcPts val="0"/>
              </a:spcAft>
              <a:buSzPts val="1400"/>
              <a:buChar char="+"/>
            </a:pPr>
            <a:r>
              <a:rPr lang="en" sz="1100"/>
              <a:t>Với xy: x_data=(x_data+1)*127.5/255 =&gt; chuẩn hóa dữ liệu về [0,1]</a:t>
            </a:r>
            <a:endParaRPr/>
          </a:p>
          <a:p>
            <a:pPr marL="457200" lvl="0" indent="-317500" algn="l" rtl="0">
              <a:lnSpc>
                <a:spcPct val="100000"/>
              </a:lnSpc>
              <a:spcBef>
                <a:spcPts val="0"/>
              </a:spcBef>
              <a:spcAft>
                <a:spcPts val="0"/>
              </a:spcAft>
              <a:buSzPts val="1400"/>
              <a:buChar char="+"/>
            </a:pPr>
            <a:r>
              <a:rPr lang="en" sz="1100"/>
              <a:t>Với angle: x_data=x_data/2*pi  =&gt; chuẩn hóa dữ liệu về [0,1]</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7be096d3d8_1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7be096d3d8_1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Cách phân tích 1: Vẽ trung bình đầu ra lớp softmax theo nhiệt độ</a:t>
            </a:r>
            <a:endParaRPr/>
          </a:p>
          <a:p>
            <a:pPr marL="0" lvl="0" indent="0" algn="l" rtl="0">
              <a:spcBef>
                <a:spcPts val="0"/>
              </a:spcBef>
              <a:spcAft>
                <a:spcPts val="0"/>
              </a:spcAft>
              <a:buNone/>
            </a:pPr>
            <a:r>
              <a:rPr lang="en"/>
              <a:t>Cách phân tích 2: Xem activation neuron lớp gần cuối thay đổi thế nào theo nhiệt độ</a:t>
            </a:r>
            <a:endParaRPr/>
          </a:p>
          <a:p>
            <a:pPr marL="0" lvl="0" indent="0" algn="l" rtl="0">
              <a:spcBef>
                <a:spcPts val="0"/>
              </a:spcBef>
              <a:spcAft>
                <a:spcPts val="0"/>
              </a:spcAft>
              <a:buNone/>
            </a:pPr>
            <a:r>
              <a:rPr lang="en"/>
              <a:t>Cách phân tích 3: Vẽ SHAP Plot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7be096d3d8_1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7be096d3d8_1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200">
                <a:solidFill>
                  <a:schemeClr val="dk2"/>
                </a:solidFill>
              </a:rPr>
              <a:t>Có 1 công cụ mới tên là SHAP values (Shapley Addtive exPlanation) , cho phép chúng ta xây dựng model phức tap nhưng vẫn cho phép hiểu được nó, diễn gải nó ở mức cá nhân ( individual-value interpretation) , diễn giải xem mức độ ảnh hưởng của từng đặc trưng (feature) đến kết quả. Để hiểu tại tại sao điều này lại quan trọng, chúng ta cần nhìn gần hơn về khái niệm của độ chính xác mô hình học sâu (model deep learning) và khả năng có thể diễn giải (model accuracy và interpretability) .Cho đến gần đây, chúng ta luôn chọn giữa mô hình chính xác cao nhưng khó giải thích hoặc chọn mô hình đơn giản dễ giải thích nhưng hy sinh độ chính xác. Những mô hình cổ điển như logistic regression hoặc decision tree dễ giải thích. Những model neural cho chính xác cao nhưng khó giải thích. Nhưng nhờ có SHAP ta có thể hiểu được phần nào model đã học gì và làm gì</a:t>
            </a:r>
            <a:endParaRPr sz="1200">
              <a:solidFill>
                <a:schemeClr val="dk2"/>
              </a:solidFill>
            </a:endParaRPr>
          </a:p>
          <a:p>
            <a:pPr marL="0" lvl="0" indent="0" algn="l" rtl="0">
              <a:lnSpc>
                <a:spcPct val="115000"/>
              </a:lnSpc>
              <a:spcBef>
                <a:spcPts val="1600"/>
              </a:spcBef>
              <a:spcAft>
                <a:spcPts val="0"/>
              </a:spcAft>
              <a:buSzPts val="1800"/>
              <a:buNone/>
            </a:pPr>
            <a:r>
              <a:rPr lang="en" sz="1200">
                <a:solidFill>
                  <a:schemeClr val="dk2"/>
                </a:solidFill>
              </a:rPr>
              <a:t>Mỗi cá nhân hoặc mỗi điểm dữ liệu sẽ có riêng 1 bộ shap value. Vd mỗi điểm x_train có m đặc trưng thì khi tính giá trị SHAP của chúng, ta cũng được 1 bộ số (m số) riêng biệt cho mỗi điểm. Thuật toán đặc trưng quan trọng (feature important) truyền thống sẽ nói cho chúng ta đâu là đặc trưng quan trọng nhất trong toàn bộ tập dữ liệu, nhưng nhiều khi nó không có ý nghĩa cho từng mẫu cá nhân. (có những đặc trưng khi xem xét trên toàn bộ tập dữ liệu thì nó quan trọng nhưng cũng đặc trưng đó khi xét trên phương diện cá nhân thì nó lại không quan trọng)</a:t>
            </a:r>
            <a:endParaRPr sz="1200">
              <a:solidFill>
                <a:schemeClr val="dk2"/>
              </a:solidFill>
            </a:endParaRPr>
          </a:p>
          <a:p>
            <a:pPr marL="0" lvl="0" indent="0" algn="l" rtl="0">
              <a:lnSpc>
                <a:spcPct val="115000"/>
              </a:lnSpc>
              <a:spcBef>
                <a:spcPts val="1600"/>
              </a:spcBef>
              <a:spcAft>
                <a:spcPts val="0"/>
              </a:spcAft>
              <a:buSzPts val="1800"/>
              <a:buNone/>
            </a:pPr>
            <a:r>
              <a:rPr lang="en" sz="1200">
                <a:solidFill>
                  <a:schemeClr val="dk2"/>
                </a:solidFill>
              </a:rPr>
              <a:t>Bên cạnh đó 1 feature là quan trọng với sample này nhưng với sample khác là chưa chắc quan trọng. Với giá trị shap cho từng điểm dữ liệu (individual-level Shap values), chúng ta có thể xác định chính xác ảnh hưởng của từng đặc trưng (feature) cho từng điểm dữ liệu(data point)</a:t>
            </a:r>
            <a:endParaRPr sz="1200">
              <a:solidFill>
                <a:schemeClr val="dk2"/>
              </a:solidFill>
            </a:endParaRPr>
          </a:p>
          <a:p>
            <a:pPr marL="0" lvl="0" indent="0" algn="l" rtl="0">
              <a:lnSpc>
                <a:spcPct val="115000"/>
              </a:lnSpc>
              <a:spcBef>
                <a:spcPts val="1600"/>
              </a:spcBef>
              <a:spcAft>
                <a:spcPts val="0"/>
              </a:spcAft>
              <a:buSzPts val="1800"/>
              <a:buNone/>
            </a:pPr>
            <a:endParaRPr sz="1200">
              <a:solidFill>
                <a:schemeClr val="dk2"/>
              </a:solidFill>
            </a:endParaRPr>
          </a:p>
          <a:p>
            <a:pPr marL="0" lvl="0" indent="0" algn="l" rtl="0">
              <a:lnSpc>
                <a:spcPct val="115000"/>
              </a:lnSpc>
              <a:spcBef>
                <a:spcPts val="0"/>
              </a:spcBef>
              <a:spcAft>
                <a:spcPts val="0"/>
              </a:spcAft>
              <a:buClr>
                <a:schemeClr val="dk1"/>
              </a:buClr>
              <a:buSzPts val="1800"/>
              <a:buFont typeface="Arial"/>
              <a:buNone/>
            </a:pPr>
            <a:endParaRPr sz="1200">
              <a:solidFill>
                <a:schemeClr val="dk2"/>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800"/>
              <a:buFont typeface="Arial"/>
              <a:buNone/>
            </a:pPr>
            <a:r>
              <a:rPr lang="en" sz="1800">
                <a:solidFill>
                  <a:schemeClr val="dk2"/>
                </a:solidFill>
              </a:rPr>
              <a:t>Đầu tiên chúng ta xem đầu ra của ở lớp softmax của các mô hình khác nhau (trung bình theo nhiệt độ) (Delta=0.34)</a:t>
            </a:r>
            <a:endParaRPr sz="18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800">
                <a:solidFill>
                  <a:schemeClr val="dk2"/>
                </a:solidFill>
              </a:rPr>
              <a:t> Chúng ta đánh giá hiệu suất model trên trên 2 khía cạnh đó là độ nhiễu và độc dốc của đường đầu ra softmax với nhiệt độ. =&gt;Chọn angle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en" sz="1400">
                <a:solidFill>
                  <a:schemeClr val="dk2"/>
                </a:solidFill>
              </a:rPr>
              <a:t>Softmax output cho 4 trường hợp   Delta   khác nhau (đầu vào là angle)</a:t>
            </a:r>
            <a:endParaRPr sz="1400">
              <a:solidFill>
                <a:schemeClr val="dk2"/>
              </a:solidFill>
            </a:endParaRPr>
          </a:p>
          <a:p>
            <a:pPr marL="0" lvl="0" indent="0" algn="l" rtl="0">
              <a:lnSpc>
                <a:spcPct val="115000"/>
              </a:lnSpc>
              <a:spcBef>
                <a:spcPts val="1600"/>
              </a:spcBef>
              <a:spcAft>
                <a:spcPts val="0"/>
              </a:spcAft>
              <a:buClr>
                <a:schemeClr val="dk1"/>
              </a:buClr>
              <a:buSzPts val="1800"/>
              <a:buFont typeface="Arial"/>
              <a:buNone/>
            </a:pPr>
            <a:r>
              <a:rPr lang="en" sz="1400">
                <a:solidFill>
                  <a:schemeClr val="dk2"/>
                </a:solidFill>
              </a:rPr>
              <a:t>0.2 chuyển pha thứ nhất có hiệu suất tốt nhất</a:t>
            </a:r>
            <a:endParaRPr sz="1400">
              <a:solidFill>
                <a:schemeClr val="dk2"/>
              </a:solidFill>
            </a:endParaRPr>
          </a:p>
          <a:p>
            <a:pPr marL="0" lvl="0" indent="0" algn="l" rtl="0">
              <a:lnSpc>
                <a:spcPct val="115000"/>
              </a:lnSpc>
              <a:spcBef>
                <a:spcPts val="1600"/>
              </a:spcBef>
              <a:spcAft>
                <a:spcPts val="0"/>
              </a:spcAft>
              <a:buClr>
                <a:schemeClr val="dk1"/>
              </a:buClr>
              <a:buSzPts val="1800"/>
              <a:buFont typeface="Arial"/>
              <a:buNone/>
            </a:pPr>
            <a:r>
              <a:rPr lang="en" sz="1400">
                <a:solidFill>
                  <a:schemeClr val="dk2"/>
                </a:solidFill>
              </a:rPr>
              <a:t>Giữa các trường hợp 0.34, 0.7 và 1.0. Trường hợp 0.34 tốt nhất</a:t>
            </a:r>
            <a:endParaRPr sz="1400">
              <a:solidFill>
                <a:schemeClr val="dk2"/>
              </a:solidFill>
            </a:endParaRPr>
          </a:p>
          <a:p>
            <a:pPr marL="0" lvl="0" indent="0" algn="l" rtl="0">
              <a:lnSpc>
                <a:spcPct val="115000"/>
              </a:lnSpc>
              <a:spcBef>
                <a:spcPts val="1600"/>
              </a:spcBef>
              <a:spcAft>
                <a:spcPts val="1600"/>
              </a:spcAft>
              <a:buClr>
                <a:schemeClr val="dk1"/>
              </a:buClr>
              <a:buSzPts val="1800"/>
              <a:buFont typeface="Arial"/>
              <a:buNone/>
            </a:pPr>
            <a:r>
              <a:rPr lang="en" sz="1400">
                <a:solidFill>
                  <a:schemeClr val="dk2"/>
                </a:solidFill>
              </a:rPr>
              <a:t>Kết luận : Có vẻ model học sâu nhận biết chuyển pha ISING tốt hơn chuyển pha KT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 name="Google Shape;27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en" sz="1800">
                <a:solidFill>
                  <a:schemeClr val="dk2"/>
                </a:solidFill>
              </a:rPr>
              <a:t>Từ các hình softmax output bên trên, ta tính các độ dốc rồi vẽ chúng theo 1/L (1 cách định lượng qua quan sát bên trên)</a:t>
            </a:r>
            <a:endParaRPr sz="1800">
              <a:solidFill>
                <a:schemeClr val="dk2"/>
              </a:solidFill>
            </a:endParaRPr>
          </a:p>
          <a:p>
            <a:pPr marL="0" lvl="0" indent="0" algn="l" rtl="0">
              <a:lnSpc>
                <a:spcPct val="115000"/>
              </a:lnSpc>
              <a:spcBef>
                <a:spcPts val="1600"/>
              </a:spcBef>
              <a:spcAft>
                <a:spcPts val="0"/>
              </a:spcAft>
              <a:buClr>
                <a:schemeClr val="dk1"/>
              </a:buClr>
              <a:buSzPts val="1800"/>
              <a:buFont typeface="Arial"/>
              <a:buNone/>
            </a:pPr>
            <a:r>
              <a:rPr lang="en" sz="1800">
                <a:solidFill>
                  <a:schemeClr val="dk2"/>
                </a:solidFill>
              </a:rPr>
              <a:t>L càng cao thì hiệu suất mô hình càng tốt (hiệu ứng kích thước)</a:t>
            </a:r>
            <a:endParaRPr sz="1800">
              <a:solidFill>
                <a:schemeClr val="dk2"/>
              </a:solidFill>
            </a:endParaRPr>
          </a:p>
          <a:p>
            <a:pPr marL="0" lvl="0" indent="0" algn="l" rtl="0">
              <a:lnSpc>
                <a:spcPct val="115000"/>
              </a:lnSpc>
              <a:spcBef>
                <a:spcPts val="1600"/>
              </a:spcBef>
              <a:spcAft>
                <a:spcPts val="0"/>
              </a:spcAft>
              <a:buClr>
                <a:schemeClr val="dk1"/>
              </a:buClr>
              <a:buSzPts val="1800"/>
              <a:buFont typeface="Arial"/>
              <a:buNone/>
            </a:pPr>
            <a:r>
              <a:rPr lang="en" sz="1800">
                <a:solidFill>
                  <a:schemeClr val="dk2"/>
                </a:solidFill>
              </a:rPr>
              <a:t>Chuyển pha 0.2 từ F sang N là hiệu suất tốt nhất</a:t>
            </a:r>
            <a:endParaRPr sz="1800">
              <a:solidFill>
                <a:schemeClr val="dk2"/>
              </a:solidFill>
            </a:endParaRPr>
          </a:p>
          <a:p>
            <a:pPr marL="0" lvl="0" indent="0" algn="l" rtl="0">
              <a:lnSpc>
                <a:spcPct val="115000"/>
              </a:lnSpc>
              <a:spcBef>
                <a:spcPts val="1600"/>
              </a:spcBef>
              <a:spcAft>
                <a:spcPts val="1600"/>
              </a:spcAft>
              <a:buClr>
                <a:schemeClr val="dk1"/>
              </a:buClr>
              <a:buSzPts val="1100"/>
              <a:buFont typeface="Arial"/>
              <a:buNone/>
            </a:pPr>
            <a:r>
              <a:rPr lang="en" sz="1800">
                <a:solidFill>
                  <a:schemeClr val="dk2"/>
                </a:solidFill>
              </a:rPr>
              <a:t>Chuyển pha 0.2 từ N sang P là hiệu suất kém như 1.0 từ F sang P</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2"/>
                </a:solidFill>
              </a:rPr>
              <a:t>Chúng tôi cũng xem xét hiệu ứng tỷ đối kích thước (finite-size scaling) với các Delta</a:t>
            </a:r>
            <a:endParaRPr sz="1400">
              <a:solidFill>
                <a:schemeClr val="dk2"/>
              </a:solidFill>
            </a:endParaRPr>
          </a:p>
          <a:p>
            <a:pPr marL="0" lvl="0" indent="0" algn="l" rtl="0">
              <a:lnSpc>
                <a:spcPct val="115000"/>
              </a:lnSpc>
              <a:spcBef>
                <a:spcPts val="1600"/>
              </a:spcBef>
              <a:spcAft>
                <a:spcPts val="0"/>
              </a:spcAft>
              <a:buClr>
                <a:schemeClr val="dk1"/>
              </a:buClr>
              <a:buSzPts val="1800"/>
              <a:buFont typeface="Arial"/>
              <a:buNone/>
            </a:pPr>
            <a:r>
              <a:rPr lang="en" sz="1400">
                <a:solidFill>
                  <a:schemeClr val="dk2"/>
                </a:solidFill>
              </a:rPr>
              <a:t>Từ các hình trung bình đầu ra lớp softmax theo nhiệt độ bên trên, trục x là T, ta biến đổi T thành </a:t>
            </a:r>
            <a:endParaRPr sz="1400">
              <a:solidFill>
                <a:schemeClr val="dk2"/>
              </a:solidFill>
            </a:endParaRPr>
          </a:p>
          <a:p>
            <a:pPr marL="0" lvl="0" indent="0" algn="l" rtl="0">
              <a:lnSpc>
                <a:spcPct val="115000"/>
              </a:lnSpc>
              <a:spcBef>
                <a:spcPts val="1600"/>
              </a:spcBef>
              <a:spcAft>
                <a:spcPts val="0"/>
              </a:spcAft>
              <a:buClr>
                <a:schemeClr val="dk1"/>
              </a:buClr>
              <a:buSzPts val="1800"/>
              <a:buFont typeface="Arial"/>
              <a:buNone/>
            </a:pPr>
            <a:endParaRPr sz="14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400">
                <a:solidFill>
                  <a:schemeClr val="dk2"/>
                </a:solidFill>
              </a:rPr>
              <a:t>, còn trục tung giữ nguyên vẫn là trung bình đầu ra tại lớp softmax. </a:t>
            </a:r>
            <a:endParaRPr sz="1400">
              <a:solidFill>
                <a:schemeClr val="dk2"/>
              </a:solidFill>
            </a:endParaRPr>
          </a:p>
          <a:p>
            <a:pPr marL="0" lvl="0" indent="0" algn="l" rtl="0">
              <a:lnSpc>
                <a:spcPct val="115000"/>
              </a:lnSpc>
              <a:spcBef>
                <a:spcPts val="1600"/>
              </a:spcBef>
              <a:spcAft>
                <a:spcPts val="0"/>
              </a:spcAft>
              <a:buClr>
                <a:schemeClr val="dk1"/>
              </a:buClr>
              <a:buSzPts val="1800"/>
              <a:buFont typeface="Arial"/>
              <a:buNone/>
            </a:pPr>
            <a:r>
              <a:rPr lang="en" sz="1400">
                <a:solidFill>
                  <a:schemeClr val="dk2"/>
                </a:solidFill>
              </a:rPr>
              <a:t>Ta sẽ thay đổi   eta   cho đến khi nào các đường ứng với L khác nhau gần chồng chập vào nhau nhất.</a:t>
            </a:r>
            <a:endParaRPr sz="1400">
              <a:solidFill>
                <a:schemeClr val="dk2"/>
              </a:solidFill>
            </a:endParaRPr>
          </a:p>
          <a:p>
            <a:pPr marL="0" lvl="0" indent="0" algn="l" rtl="0">
              <a:lnSpc>
                <a:spcPct val="115000"/>
              </a:lnSpc>
              <a:spcBef>
                <a:spcPts val="1600"/>
              </a:spcBef>
              <a:spcAft>
                <a:spcPts val="0"/>
              </a:spcAft>
              <a:buClr>
                <a:schemeClr val="dk1"/>
              </a:buClr>
              <a:buSzPts val="1800"/>
              <a:buFont typeface="Arial"/>
              <a:buNone/>
            </a:pPr>
            <a:r>
              <a:rPr lang="en" sz="1400">
                <a:solidFill>
                  <a:schemeClr val="dk2"/>
                </a:solidFill>
              </a:rPr>
              <a:t>Phương pháp finite size scaling là một cách trích xuất giá trị của số mũ quan trọng, khi ta muốn lấy giá trị của nó với L=infinite nhưng chỉ mô phỏng được kích thước hữu hạn</a:t>
            </a:r>
            <a:endParaRPr sz="1400">
              <a:solidFill>
                <a:schemeClr val="dk2"/>
              </a:solidFill>
            </a:endParaRPr>
          </a:p>
          <a:p>
            <a:pPr marL="0" lvl="0" indent="0" algn="l" rtl="0">
              <a:lnSpc>
                <a:spcPct val="115000"/>
              </a:lnSpc>
              <a:spcBef>
                <a:spcPts val="1600"/>
              </a:spcBef>
              <a:spcAft>
                <a:spcPts val="0"/>
              </a:spcAft>
              <a:buClr>
                <a:schemeClr val="dk1"/>
              </a:buClr>
              <a:buSzPts val="1100"/>
              <a:buFont typeface="Arial"/>
              <a:buNone/>
            </a:pPr>
            <a:endParaRPr sz="1400">
              <a:solidFill>
                <a:schemeClr val="dk2"/>
              </a:solidFill>
            </a:endParaRPr>
          </a:p>
          <a:p>
            <a:pPr marL="0" lvl="0" indent="0" algn="l" rtl="0">
              <a:lnSpc>
                <a:spcPct val="115000"/>
              </a:lnSpc>
              <a:spcBef>
                <a:spcPts val="1600"/>
              </a:spcBef>
              <a:spcAft>
                <a:spcPts val="0"/>
              </a:spcAft>
              <a:buClr>
                <a:schemeClr val="dk1"/>
              </a:buClr>
              <a:buSzPts val="1800"/>
              <a:buFont typeface="Arial"/>
              <a:buNone/>
            </a:pPr>
            <a:endParaRPr sz="1400">
              <a:solidFill>
                <a:schemeClr val="dk2"/>
              </a:solidFill>
            </a:endParaRPr>
          </a:p>
          <a:p>
            <a:pPr marL="0" lvl="0" indent="0" algn="l" rtl="0">
              <a:lnSpc>
                <a:spcPct val="100000"/>
              </a:lnSpc>
              <a:spcBef>
                <a:spcPts val="160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800">
                <a:solidFill>
                  <a:schemeClr val="dk2"/>
                </a:solidFill>
              </a:rPr>
              <a:t>Những kết quả của kết quả đầu ra của mô hình học sâu là thú vị khi so sánh với mô phỏng Monte Carlo,  cách chúng ta đã dùng để tạo ra dữ liệu đầu vào. Khi sử dụng mô phỏng Monte Carlo, các tính toán tại 2 đầu Delta=0 và Delta=1 dễ dàng hội tụ, trong khi các tính toán xung quanh khu vực điểm ba cần nhiều thời gian mô phỏng để có được kết quả phù hợp do bị cạnh tranh giữa 2 tương tác. Phương pháp học sâu cho một xu hướng ngược lại:  Delta=1.0 đầu ra lớp softmax nhiều nhiễu và độ rộng vùng chuyển pha lớn, khi gần vùng điểm ba, các đường cong mượt hơn và độ rộng chuyển pha hẹp hơn. </a:t>
            </a:r>
            <a:endParaRPr sz="1800">
              <a:solidFill>
                <a:schemeClr val="dk2"/>
              </a:solidFill>
            </a:endParaRPr>
          </a:p>
          <a:p>
            <a:pPr marL="0" lvl="0" indent="0" algn="l" rtl="0">
              <a:lnSpc>
                <a:spcPct val="115000"/>
              </a:lnSpc>
              <a:spcBef>
                <a:spcPts val="0"/>
              </a:spcBef>
              <a:spcAft>
                <a:spcPts val="0"/>
              </a:spcAft>
              <a:buSzPts val="1800"/>
              <a:buNone/>
            </a:pPr>
            <a:endParaRPr sz="1800">
              <a:solidFill>
                <a:schemeClr val="dk2"/>
              </a:solidFill>
            </a:endParaRPr>
          </a:p>
          <a:p>
            <a:pPr marL="0" lvl="0" indent="0" algn="l" rtl="0">
              <a:lnSpc>
                <a:spcPct val="115000"/>
              </a:lnSpc>
              <a:spcBef>
                <a:spcPts val="1600"/>
              </a:spcBef>
              <a:spcAft>
                <a:spcPts val="1600"/>
              </a:spcAft>
              <a:buClr>
                <a:schemeClr val="dk1"/>
              </a:buClr>
              <a:buSzPts val="1800"/>
              <a:buFont typeface="Arial"/>
              <a:buNone/>
            </a:pPr>
            <a:r>
              <a:rPr lang="en" sz="1800">
                <a:solidFill>
                  <a:schemeClr val="dk2"/>
                </a:solidFill>
              </a:rPr>
              <a:t>Chúng tôi diễn giải điều này từ cách mỗi phương pháp hoạt động: được cho dữ liệu đã hội tụ, học sâu chỉ quan tâm đến việc dữ liệu ảnh đầu vào , trong khi mô phỏng Monte Carlo , việc cập nhật cho cấu hình spin khó xảy ra hơn khi Delta gần điểm ba</a:t>
            </a:r>
            <a:endParaRPr sz="1800">
              <a:solidFill>
                <a:schemeClr val="dk2"/>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en" sz="1200">
                <a:solidFill>
                  <a:schemeClr val="dk2"/>
                </a:solidFill>
              </a:rPr>
              <a:t>Chúng ta đã khảo sát đầu ra của lớp cuối của mạng, lớp softmax, bằng cách vẽ trung bình đầu ra theo nhiệt độ. Bây giờ chúng ta dịch về phía trước 1 lớp nữa, đó là lớp 32 neuron gần cuối. Cách tiếp cận tương tự, chúng ta vẽ trung bình activation theo nhiệt độ (32 đường) theo các trường hợp Delta khác nhau</a:t>
            </a:r>
            <a:endParaRPr sz="1200">
              <a:solidFill>
                <a:schemeClr val="dk2"/>
              </a:solidFill>
            </a:endParaRPr>
          </a:p>
          <a:p>
            <a:pPr marL="0" lvl="0" indent="0" algn="l" rtl="0">
              <a:lnSpc>
                <a:spcPct val="115000"/>
              </a:lnSpc>
              <a:spcBef>
                <a:spcPts val="1600"/>
              </a:spcBef>
              <a:spcAft>
                <a:spcPts val="0"/>
              </a:spcAft>
              <a:buClr>
                <a:schemeClr val="dk1"/>
              </a:buClr>
              <a:buSzPts val="1800"/>
              <a:buFont typeface="Arial"/>
              <a:buNone/>
            </a:pPr>
            <a:r>
              <a:rPr lang="en" sz="1200">
                <a:solidFill>
                  <a:schemeClr val="dk2"/>
                </a:solidFill>
              </a:rPr>
              <a:t>Có những neural luôn lazy từ đầu đền cuối</a:t>
            </a:r>
            <a:endParaRPr sz="1200">
              <a:solidFill>
                <a:schemeClr val="dk2"/>
              </a:solidFill>
            </a:endParaRPr>
          </a:p>
          <a:p>
            <a:pPr marL="0" lvl="0" indent="0" algn="l" rtl="0">
              <a:lnSpc>
                <a:spcPct val="115000"/>
              </a:lnSpc>
              <a:spcBef>
                <a:spcPts val="1600"/>
              </a:spcBef>
              <a:spcAft>
                <a:spcPts val="0"/>
              </a:spcAft>
              <a:buSzPts val="1800"/>
              <a:buNone/>
            </a:pPr>
            <a:r>
              <a:rPr lang="en" sz="1200">
                <a:solidFill>
                  <a:schemeClr val="dk2"/>
                </a:solidFill>
              </a:rPr>
              <a:t>Có những neural chuyển trạng thái tại chuyển pha (từ active đến lazy hoặc ngược lại)</a:t>
            </a:r>
            <a:endParaRPr sz="1200">
              <a:solidFill>
                <a:schemeClr val="dk2"/>
              </a:solidFill>
            </a:endParaRPr>
          </a:p>
          <a:p>
            <a:pPr marL="0" lvl="0" indent="0" algn="l" rtl="0">
              <a:lnSpc>
                <a:spcPct val="115000"/>
              </a:lnSpc>
              <a:spcBef>
                <a:spcPts val="1600"/>
              </a:spcBef>
              <a:spcAft>
                <a:spcPts val="1600"/>
              </a:spcAft>
              <a:buClr>
                <a:schemeClr val="dk1"/>
              </a:buClr>
              <a:buSzPts val="1800"/>
              <a:buFont typeface="Arial"/>
              <a:buNone/>
            </a:pPr>
            <a:r>
              <a:rPr lang="en" sz="1200">
                <a:solidFill>
                  <a:schemeClr val="dk2"/>
                </a:solidFill>
              </a:rPr>
              <a:t>Chỉ đưa ra được kết luận là có những neuron khác nhau và những neuron tắt bật khi qua chuyển pha, tức là có phản ứng tại đó</a:t>
            </a:r>
            <a:endParaRPr sz="1200">
              <a:solidFill>
                <a:schemeClr val="dk2"/>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sz="1200">
                <a:solidFill>
                  <a:schemeClr val="dk2"/>
                </a:solidFill>
              </a:rPr>
              <a:t>Để tiến hành dùng SHAP, chúng ta dùng thư viện SHAP framework và chạy trên google colab (kết quả của SHAP plot có dùng đến javascipt nên chúng ta tiến hành chạy trên trình duyệt).Phân tích bên trên dựa trên hiệu suất của mô hình và kết quả đầu ra của mỗi neuron, những phân tích bên trên chỉ ra đằng sau kết quả của mô hình học sâu cũng bao gồm các tính chất vật lý của hệ như là hiệu ứng kích thước thay đổi, chuyển pha và sự khác biệt giữa các loại chuyển pha. Tuy nhiên những phân tích ở trên là chưa đủ cho hiểu học sâu đã hoạt động như thế nào. Trong thực tế, bởi vì số lượng lớn của dữ liệu đầu vào, diễn dịch mô hình dựa trên mô hình dựa trên kết quả đầu ra của mỗi neural có vẻ không là cách tiếp cận tốt, chúng cần một cách tiếp cận nhiều tính thống kê hơn để phân tích model của chúng ta.</a:t>
            </a:r>
            <a:endParaRPr sz="1200">
              <a:solidFill>
                <a:schemeClr val="dk2"/>
              </a:solidFill>
            </a:endParaRPr>
          </a:p>
          <a:p>
            <a:pPr marL="0" lvl="0" indent="0" algn="l" rtl="0">
              <a:lnSpc>
                <a:spcPct val="115000"/>
              </a:lnSpc>
              <a:spcBef>
                <a:spcPts val="0"/>
              </a:spcBef>
              <a:spcAft>
                <a:spcPts val="0"/>
              </a:spcAft>
              <a:buSzPts val="1800"/>
              <a:buNone/>
            </a:pPr>
            <a:endParaRPr sz="1200">
              <a:solidFill>
                <a:schemeClr val="dk2"/>
              </a:solidFill>
            </a:endParaRPr>
          </a:p>
          <a:p>
            <a:pPr marL="0" lvl="0" indent="0" algn="l" rtl="0">
              <a:lnSpc>
                <a:spcPct val="115000"/>
              </a:lnSpc>
              <a:spcBef>
                <a:spcPts val="1600"/>
              </a:spcBef>
              <a:spcAft>
                <a:spcPts val="0"/>
              </a:spcAft>
              <a:buSzPts val="1800"/>
              <a:buNone/>
            </a:pPr>
            <a:r>
              <a:rPr lang="en" sz="1200">
                <a:solidFill>
                  <a:schemeClr val="dk2"/>
                </a:solidFill>
              </a:rPr>
              <a:t>Bằng việc sử dụng SHAP, chúng ta thu được một model giải thích (explanation model) , model giải thích là model xấp xỉ của model học sâu ban đầu. Model xấp xỉ có kết quả đầu ra là tổ hợp tuyến tính của các đặc trưng của điểm dữ liệu (data point). Trong trường hợp của chúng ta, đặc trưng là góc cho spin trong cấu hình</a:t>
            </a:r>
            <a:endParaRPr sz="1200">
              <a:solidFill>
                <a:schemeClr val="dk2"/>
              </a:solidFill>
            </a:endParaRPr>
          </a:p>
          <a:p>
            <a:pPr marL="0" lvl="0" indent="0" algn="l" rtl="0">
              <a:lnSpc>
                <a:spcPct val="115000"/>
              </a:lnSpc>
              <a:spcBef>
                <a:spcPts val="0"/>
              </a:spcBef>
              <a:spcAft>
                <a:spcPts val="0"/>
              </a:spcAft>
              <a:buClr>
                <a:schemeClr val="dk1"/>
              </a:buClr>
              <a:buSzPts val="1800"/>
              <a:buFont typeface="Arial"/>
              <a:buNone/>
            </a:pPr>
            <a:endParaRPr sz="1200">
              <a:solidFill>
                <a:schemeClr val="dk2"/>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a:t>Học máy phát triển mạnh mẽ trong thập kỷ qua nhờ sự bùng nổ của dữ liệu lớn, học máy có tác động mạnh trong các lĩnh vực khoa học và công nghệ. Vật lý chất rắn không đứng ngoài xu hướng này. Tính từ 2015, số lượng của các bài báo xuất bản sử dụng học máy trong vật lý, cụ thể trong vật lý chất rắn, gia tăng đáng kể. Hiện tại có 1 lượng lớn ứng dụng học máy trong vật lý chất rắn: Phân loại pha cho mô hình spin cổ điển hoặc mô hình mạng lượng tử, tìm trạng thái cơ bản (ground state) của hệ lượng tử, tăng tốc mô phỏng Monte Carlo.</a:t>
            </a:r>
            <a:endParaRPr sz="1100"/>
          </a:p>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15000"/>
              </a:lnSpc>
              <a:spcBef>
                <a:spcPts val="1600"/>
              </a:spcBef>
              <a:spcAft>
                <a:spcPts val="0"/>
              </a:spcAft>
              <a:buClr>
                <a:schemeClr val="dk1"/>
              </a:buClr>
              <a:buSzPts val="1100"/>
              <a:buFont typeface="Arial"/>
              <a:buNone/>
            </a:pPr>
            <a:r>
              <a:rPr lang="en" sz="1800">
                <a:solidFill>
                  <a:schemeClr val="dk2"/>
                </a:solidFill>
              </a:rPr>
              <a:t>Liệu học máy có phân loại pha tốt hơn các phương pháp khác không ?</a:t>
            </a:r>
            <a:endParaRPr sz="18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800">
                <a:solidFill>
                  <a:schemeClr val="dk2"/>
                </a:solidFill>
              </a:rPr>
              <a:t>Nó đã dùng đặc trưng gì để phân loại và liệu đặc trưng đó có tương ứng với một đại lượng vật lý nào không.</a:t>
            </a:r>
            <a:endParaRPr sz="1800">
              <a:solidFill>
                <a:schemeClr val="dk2"/>
              </a:solidFill>
            </a:endParaRPr>
          </a:p>
          <a:p>
            <a:pPr marL="0" marR="0" lvl="0" indent="0" algn="l" rtl="0">
              <a:lnSpc>
                <a:spcPct val="100000"/>
              </a:lnSpc>
              <a:spcBef>
                <a:spcPts val="0"/>
              </a:spcBef>
              <a:spcAft>
                <a:spcPts val="0"/>
              </a:spcAft>
              <a:buClr>
                <a:srgbClr val="000000"/>
              </a:buClr>
              <a:buSzPts val="1100"/>
              <a:buFont typeface="Arial"/>
              <a:buNone/>
            </a:pP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be096d3d8_12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7be096d3d8_1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2"/>
                </a:solidFill>
              </a:rPr>
              <a:t>Chúng ta đã cùng đi qua các bước để tiếp cận để khảo sát 1 bài toán vật lý sử dụng học sâu. Sau khi qua các bước xây dựng mô hình học sâu, chúng ta đã nhận xét và thử tìm cách diễn giải mô hình học sâu của chúng ta.</a:t>
            </a:r>
            <a:endParaRPr sz="14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400">
                <a:solidFill>
                  <a:schemeClr val="dk2"/>
                </a:solidFill>
              </a:rPr>
              <a:t>Lợi thế của học sâu là sử dụng dữ liệu thay cho các thuật toán phức tạp, chưa kể những thuật toán này cần phải thay đổi khi bài toán thay đổi hoặc dữ liệu khác đi. Với cách tiếp cận học sâu , cụ thể là các mạng neural, dữ liệu chính là các phương tiện sử dụng thay thế thuật toán, tuy nhiên phải cần dữ liệu với số lượng lớn (big data). Hy vọng trong tương lai chúng ta có thể áp dụng học sâu hiệu quả vào nhiều bài toán vật lý hơn nữa , thúc đẩy quá trình nghiên cứu, như cái cách mà học sâu đang thay đổi thế giới.</a:t>
            </a:r>
            <a:endParaRPr sz="1400">
              <a:solidFill>
                <a:schemeClr val="dk2"/>
              </a:solidFill>
            </a:endParaRPr>
          </a:p>
          <a:p>
            <a:pPr marL="0" lvl="0" indent="0" algn="l" rtl="0">
              <a:lnSpc>
                <a:spcPct val="115000"/>
              </a:lnSpc>
              <a:spcBef>
                <a:spcPts val="1600"/>
              </a:spcBef>
              <a:spcAft>
                <a:spcPts val="0"/>
              </a:spcAft>
              <a:buClr>
                <a:schemeClr val="dk1"/>
              </a:buClr>
              <a:buSzPts val="1100"/>
              <a:buFont typeface="Arial"/>
              <a:buNone/>
            </a:pPr>
            <a:endParaRPr sz="14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400">
                <a:solidFill>
                  <a:schemeClr val="dk2"/>
                </a:solidFill>
              </a:rPr>
              <a:t>Chúng ta đã khảo sát việc áp dụng deep learning khảo sát xy model tổng quát. Có chỗ chúng ta chưa lý giải được, nhưng về cơ bản, đây là 1 cách tiếp cận mạnh mẽ và nhiều hứa hẹn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600"/>
              </a:spcBef>
              <a:spcAft>
                <a:spcPts val="0"/>
              </a:spcAft>
              <a:buClr>
                <a:schemeClr val="dk1"/>
              </a:buClr>
              <a:buSzPts val="1100"/>
              <a:buFont typeface="Arial"/>
              <a:buNone/>
            </a:pPr>
            <a:r>
              <a:rPr lang="en"/>
              <a:t>&lt;ij&gt; là các cặp chỉ số của các spin lân cận</a:t>
            </a:r>
            <a:endParaRPr/>
          </a:p>
          <a:p>
            <a:pPr marL="0" lvl="0" indent="0" algn="l" rtl="0">
              <a:lnSpc>
                <a:spcPct val="100000"/>
              </a:lnSpc>
              <a:spcBef>
                <a:spcPts val="1600"/>
              </a:spcBef>
              <a:spcAft>
                <a:spcPts val="0"/>
              </a:spcAft>
              <a:buClr>
                <a:schemeClr val="dk1"/>
              </a:buClr>
              <a:buSzPts val="1100"/>
              <a:buFont typeface="Arial"/>
              <a:buNone/>
            </a:pPr>
            <a:r>
              <a:rPr lang="en"/>
              <a:t>J là hằng số cặp tương tác, được set giá trị là 1</a:t>
            </a:r>
            <a:endParaRPr/>
          </a:p>
          <a:p>
            <a:pPr marL="0" lvl="0" indent="0" algn="l" rtl="0">
              <a:lnSpc>
                <a:spcPct val="100000"/>
              </a:lnSpc>
              <a:spcBef>
                <a:spcPts val="1600"/>
              </a:spcBef>
              <a:spcAft>
                <a:spcPts val="0"/>
              </a:spcAft>
              <a:buSzPts val="1100"/>
              <a:buNone/>
            </a:pPr>
            <a:r>
              <a:rPr lang="en"/>
              <a:t>Số hạng đầu tiên bên vế phải đại diện cho tương tác ferromagnetic.</a:t>
            </a:r>
            <a:endParaRPr/>
          </a:p>
          <a:p>
            <a:pPr marL="0" lvl="0" indent="0" algn="l" rtl="0">
              <a:lnSpc>
                <a:spcPct val="100000"/>
              </a:lnSpc>
              <a:spcBef>
                <a:spcPts val="1600"/>
              </a:spcBef>
              <a:spcAft>
                <a:spcPts val="0"/>
              </a:spcAft>
              <a:buSzPts val="1100"/>
              <a:buNone/>
            </a:pPr>
            <a:r>
              <a:rPr lang="en"/>
              <a:t>Số hạng thứ hai bên vế phải đại diện cho tương tác nematic.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2"/>
                </a:solidFill>
              </a:rPr>
              <a:t>Mô tả trục x với trục y là gì …</a:t>
            </a:r>
            <a:endParaRPr sz="1800">
              <a:solidFill>
                <a:schemeClr val="dk2"/>
              </a:solidFill>
            </a:endParaRPr>
          </a:p>
          <a:p>
            <a:pPr marL="0" lvl="0" indent="0" algn="l" rtl="0">
              <a:lnSpc>
                <a:spcPct val="115000"/>
              </a:lnSpc>
              <a:spcBef>
                <a:spcPts val="0"/>
              </a:spcBef>
              <a:spcAft>
                <a:spcPts val="0"/>
              </a:spcAft>
              <a:buClr>
                <a:schemeClr val="dk1"/>
              </a:buClr>
              <a:buSzPts val="1100"/>
              <a:buFont typeface="Arial"/>
              <a:buNone/>
            </a:pPr>
            <a:r>
              <a:rPr lang="en" sz="1800">
                <a:solidFill>
                  <a:schemeClr val="dk2"/>
                </a:solidFill>
              </a:rPr>
              <a:t>Trong đề tài này chúng tôi xem xét hiệu suất của model với các vùng khác nhau, với phương pháp monte carlo : mô phỏng ở khu vực điểm 3 gặp khó khăn, nó cần nhiều thời gian để hội tụ do có sự cạnh tranh giữa 2 tương tác</a:t>
            </a:r>
            <a:endParaRPr sz="1800">
              <a:solidFill>
                <a:schemeClr val="dk2"/>
              </a:solidFill>
            </a:endParaRPr>
          </a:p>
          <a:p>
            <a:pPr marL="0" lvl="0" indent="0" algn="l" rtl="0">
              <a:lnSpc>
                <a:spcPct val="100000"/>
              </a:lnSpc>
              <a:spcBef>
                <a:spcPts val="1600"/>
              </a:spcBef>
              <a:spcAft>
                <a:spcPts val="0"/>
              </a:spcAft>
              <a:buSzPts val="1100"/>
              <a:buNone/>
            </a:pPr>
            <a:endParaRPr/>
          </a:p>
          <a:p>
            <a:pPr marL="0" lvl="0" indent="0" algn="l" rtl="0">
              <a:lnSpc>
                <a:spcPct val="100000"/>
              </a:lnSpc>
              <a:spcBef>
                <a:spcPts val="1600"/>
              </a:spcBef>
              <a:spcAft>
                <a:spcPts val="0"/>
              </a:spcAft>
              <a:buSzPts val="1100"/>
              <a:buNone/>
            </a:pPr>
            <a:r>
              <a:rPr lang="en"/>
              <a:t>Áp dụng học máy để xem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chúng ta áp dụng điều kiện biên tuần hoàn và sử dụng 3 thuật toán kết hợp : thuật toán Metropolis, thuật toán Wolft và thuật toán Over-relaxation để đưa hệ về trạng thái cân bằng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a:t>Với mỗi   Delta   chúng ta dùng mô phỏng monte carlo để sinh ra dữ liệu, các chiều dài mô phỏng ở đây là L=12,16,24,32,40,48,56,64. Vậy là với mỗi  Delta    và mỗi L ta sẽ có 1 tệp dữ liệu các cấu hình spin (456000 mẫu). Mỗi cấu hình spin đều được đánh nhãn label từ trước, tức là chúng ta sẽ biết mỗi cấu hình tương ứng với pha nào, F, P hay N. Để cho tiện tính toán, ta quy ước 0 ứng P, 1 ứng với N, 2 ứng với F</a:t>
            </a:r>
            <a:endParaRPr/>
          </a:p>
          <a:p>
            <a:pPr marL="0" marR="0" lvl="0" indent="0" algn="l" rtl="0">
              <a:lnSpc>
                <a:spcPct val="100000"/>
              </a:lnSpc>
              <a:spcBef>
                <a:spcPts val="0"/>
              </a:spcBef>
              <a:spcAft>
                <a:spcPts val="0"/>
              </a:spcAft>
              <a:buClr>
                <a:srgbClr val="000000"/>
              </a:buClr>
              <a:buSzPts val="1100"/>
              <a:buFont typeface="Arial"/>
              <a:buNone/>
            </a:pPr>
            <a:endParaRPr/>
          </a:p>
          <a:p>
            <a:pPr marL="0" marR="0" lvl="0" indent="0" algn="l" rtl="0">
              <a:lnSpc>
                <a:spcPct val="100000"/>
              </a:lnSpc>
              <a:spcBef>
                <a:spcPts val="0"/>
              </a:spcBef>
              <a:spcAft>
                <a:spcPts val="0"/>
              </a:spcAft>
              <a:buClr>
                <a:srgbClr val="000000"/>
              </a:buClr>
              <a:buSzPts val="1100"/>
              <a:buFont typeface="Arial"/>
              <a:buNone/>
            </a:pPr>
            <a:r>
              <a:rPr lang="en"/>
              <a:t>Mỗi cấu hình spin đều được đánh nhãn label từ trước, tức là chúng ta sẽ biết mỗi cấu hình tương ứng với pha nào, F, P hay N. Để cho tiện tính toán, ta quy ước 0 ứng P, 1 ứng với N, 2 ứng với F</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be096d3d8_1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be096d3d8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
              <a:t>Sử dụng học máy nghiên cứu mô hình XY 2 chiều tổng quát</a:t>
            </a:r>
            <a:endParaRPr/>
          </a:p>
        </p:txBody>
      </p:sp>
      <p:sp>
        <p:nvSpPr>
          <p:cNvPr id="100" name="Google Shape;100;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a:t>Khóa luận tốt nghiệp</a:t>
            </a:r>
            <a:endParaRPr/>
          </a:p>
          <a:p>
            <a:pPr marL="0" lvl="0" indent="0" algn="ctr" rtl="0">
              <a:lnSpc>
                <a:spcPct val="100000"/>
              </a:lnSpc>
              <a:spcBef>
                <a:spcPts val="0"/>
              </a:spcBef>
              <a:spcAft>
                <a:spcPts val="0"/>
              </a:spcAft>
              <a:buSzPts val="2800"/>
              <a:buNone/>
            </a:pPr>
            <a:endParaRPr/>
          </a:p>
        </p:txBody>
      </p:sp>
      <p:sp>
        <p:nvSpPr>
          <p:cNvPr id="101" name="Google Shape;101;p25"/>
          <p:cNvSpPr txBox="1"/>
          <p:nvPr/>
        </p:nvSpPr>
        <p:spPr>
          <a:xfrm>
            <a:off x="6865400" y="3626725"/>
            <a:ext cx="2202300" cy="258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smtClean="0">
                <a:solidFill>
                  <a:srgbClr val="000000"/>
                </a:solidFill>
                <a:latin typeface="Arial"/>
                <a:ea typeface="Arial"/>
                <a:cs typeface="Arial"/>
                <a:sym typeface="Arial"/>
              </a:rPr>
              <a:t>SV: </a:t>
            </a:r>
            <a:r>
              <a:rPr lang="en" sz="1400" b="0" i="0" u="none" strike="noStrike" cap="none" dirty="0">
                <a:solidFill>
                  <a:srgbClr val="000000"/>
                </a:solidFill>
                <a:latin typeface="Arial"/>
                <a:ea typeface="Arial"/>
                <a:cs typeface="Arial"/>
                <a:sym typeface="Arial"/>
              </a:rPr>
              <a:t>Nguyễn Bá Nghĩa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dirty="0" smtClean="0"/>
              <a:t>TS</a:t>
            </a:r>
            <a:r>
              <a:rPr lang="en" sz="1400" b="0" i="0" u="none" strike="noStrike" cap="none" dirty="0" smtClean="0">
                <a:solidFill>
                  <a:srgbClr val="000000"/>
                </a:solidFill>
                <a:latin typeface="Arial"/>
                <a:ea typeface="Arial"/>
                <a:cs typeface="Arial"/>
                <a:sym typeface="Arial"/>
              </a:rPr>
              <a:t>: </a:t>
            </a:r>
            <a:r>
              <a:rPr lang="en" sz="1400" b="0" i="0" u="none" strike="noStrike" cap="none" dirty="0">
                <a:solidFill>
                  <a:srgbClr val="000000"/>
                </a:solidFill>
                <a:latin typeface="Arial"/>
                <a:ea typeface="Arial"/>
                <a:cs typeface="Arial"/>
                <a:sym typeface="Arial"/>
              </a:rPr>
              <a:t>Đặng Thế Hùng</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 sz="1400" b="0" i="0" u="none" strike="noStrike" cap="none" dirty="0">
                <a:solidFill>
                  <a:srgbClr val="000000"/>
                </a:solidFill>
                <a:latin typeface="Arial"/>
                <a:ea typeface="Arial"/>
                <a:cs typeface="Arial"/>
                <a:sym typeface="Arial"/>
              </a:rPr>
              <a:t>Hà Nội ngày 27/12/2019</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1" name="Google Shape;161;p33"/>
          <p:cNvPicPr preferRelativeResize="0"/>
          <p:nvPr/>
        </p:nvPicPr>
        <p:blipFill>
          <a:blip r:embed="rId3">
            <a:alphaModFix/>
          </a:blip>
          <a:stretch>
            <a:fillRect/>
          </a:stretch>
        </p:blipFill>
        <p:spPr>
          <a:xfrm>
            <a:off x="27443" y="0"/>
            <a:ext cx="9089114" cy="514350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67" name="Google Shape;167;p34"/>
          <p:cNvSpPr txBox="1">
            <a:spLocks noGrp="1"/>
          </p:cNvSpPr>
          <p:nvPr>
            <p:ph type="body" idx="1"/>
          </p:nvPr>
        </p:nvSpPr>
        <p:spPr>
          <a:xfrm>
            <a:off x="311700" y="1280725"/>
            <a:ext cx="42603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Ứng dụng học máy đa dạng :</a:t>
            </a:r>
            <a:endParaRPr/>
          </a:p>
          <a:p>
            <a:pPr marL="457200" lvl="0" indent="-342900" algn="l" rtl="0">
              <a:lnSpc>
                <a:spcPct val="115000"/>
              </a:lnSpc>
              <a:spcBef>
                <a:spcPts val="1600"/>
              </a:spcBef>
              <a:spcAft>
                <a:spcPts val="0"/>
              </a:spcAft>
              <a:buSzPts val="1800"/>
              <a:buChar char="●"/>
            </a:pPr>
            <a:r>
              <a:rPr lang="en"/>
              <a:t>Xử lý nhận dạng hình ảnh</a:t>
            </a:r>
            <a:endParaRPr/>
          </a:p>
          <a:p>
            <a:pPr marL="457200" lvl="0" indent="-342900" algn="l" rtl="0">
              <a:lnSpc>
                <a:spcPct val="115000"/>
              </a:lnSpc>
              <a:spcBef>
                <a:spcPts val="0"/>
              </a:spcBef>
              <a:spcAft>
                <a:spcPts val="0"/>
              </a:spcAft>
              <a:buSzPts val="1800"/>
              <a:buChar char="●"/>
            </a:pPr>
            <a:r>
              <a:rPr lang="en"/>
              <a:t>Nhận dạng giọng nói, xử lý ngôn ngữ tự nhiên</a:t>
            </a:r>
            <a:endParaRPr/>
          </a:p>
          <a:p>
            <a:pPr marL="457200" lvl="0" indent="-342900" algn="l" rtl="0">
              <a:lnSpc>
                <a:spcPct val="115000"/>
              </a:lnSpc>
              <a:spcBef>
                <a:spcPts val="0"/>
              </a:spcBef>
              <a:spcAft>
                <a:spcPts val="0"/>
              </a:spcAft>
              <a:buSzPts val="1800"/>
              <a:buChar char="●"/>
            </a:pPr>
            <a:r>
              <a:rPr lang="en"/>
              <a:t>Tính toán trong sinh học</a:t>
            </a:r>
            <a:endParaRPr/>
          </a:p>
          <a:p>
            <a:pPr marL="457200" lvl="0" indent="-342900" algn="l" rtl="0">
              <a:lnSpc>
                <a:spcPct val="115000"/>
              </a:lnSpc>
              <a:spcBef>
                <a:spcPts val="0"/>
              </a:spcBef>
              <a:spcAft>
                <a:spcPts val="0"/>
              </a:spcAft>
              <a:buSzPts val="1800"/>
              <a:buChar char="●"/>
            </a:pPr>
            <a:r>
              <a:rPr lang="en"/>
              <a:t>Xe tự lái</a:t>
            </a:r>
            <a:endParaRPr/>
          </a:p>
          <a:p>
            <a:pPr marL="0" lvl="0" indent="0" algn="l" rtl="0">
              <a:lnSpc>
                <a:spcPct val="115000"/>
              </a:lnSpc>
              <a:spcBef>
                <a:spcPts val="1600"/>
              </a:spcBef>
              <a:spcAft>
                <a:spcPts val="1600"/>
              </a:spcAft>
              <a:buSzPts val="1800"/>
              <a:buNone/>
            </a:pPr>
            <a:endParaRPr/>
          </a:p>
        </p:txBody>
      </p:sp>
      <p:sp>
        <p:nvSpPr>
          <p:cNvPr id="168" name="Google Shape;168;p34"/>
          <p:cNvSpPr txBox="1"/>
          <p:nvPr/>
        </p:nvSpPr>
        <p:spPr>
          <a:xfrm>
            <a:off x="4923200" y="1280725"/>
            <a:ext cx="3725700" cy="292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800" b="0" i="0" u="none" strike="noStrike" cap="none">
                <a:solidFill>
                  <a:srgbClr val="000000"/>
                </a:solidFill>
                <a:latin typeface="Arial"/>
                <a:ea typeface="Arial"/>
                <a:cs typeface="Arial"/>
                <a:sym typeface="Arial"/>
              </a:rPr>
              <a:t>Những thứ ảnh hưởng mạnh đến sự phát triển của học máy:</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Dữ liệu lớn</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Tăng khả năng tính toán với GPU</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chemeClr val="dk1"/>
              </a:buClr>
              <a:buSzPts val="1800"/>
              <a:buFont typeface="Arial"/>
              <a:buChar char="●"/>
            </a:pPr>
            <a:r>
              <a:rPr lang="en" sz="1800" b="0" i="0" u="none" strike="noStrike" cap="none">
                <a:solidFill>
                  <a:schemeClr val="dk1"/>
                </a:solidFill>
                <a:latin typeface="Arial"/>
                <a:ea typeface="Arial"/>
                <a:cs typeface="Arial"/>
                <a:sym typeface="Arial"/>
              </a:rPr>
              <a:t>Các thuật toán tốt</a:t>
            </a:r>
            <a:endParaRPr sz="1800" b="0" i="0" u="none" strike="noStrike" cap="none">
              <a:solidFill>
                <a:srgbClr val="000000"/>
              </a:solidFill>
              <a:latin typeface="Arial"/>
              <a:ea typeface="Arial"/>
              <a:cs typeface="Arial"/>
              <a:sym typeface="Arial"/>
            </a:endParaRPr>
          </a:p>
          <a:p>
            <a:pPr marL="457200" marR="0" lvl="0" indent="-342900" algn="l" rtl="0">
              <a:lnSpc>
                <a:spcPct val="100000"/>
              </a:lnSpc>
              <a:spcBef>
                <a:spcPts val="0"/>
              </a:spcBef>
              <a:spcAft>
                <a:spcPts val="0"/>
              </a:spcAft>
              <a:buClr>
                <a:srgbClr val="000000"/>
              </a:buClr>
              <a:buSzPts val="1800"/>
              <a:buFont typeface="Arial"/>
              <a:buChar char="●"/>
            </a:pPr>
            <a:r>
              <a:rPr lang="en" sz="1800" b="0" i="0" u="none" strike="noStrike" cap="none">
                <a:solidFill>
                  <a:srgbClr val="000000"/>
                </a:solidFill>
                <a:latin typeface="Arial"/>
                <a:ea typeface="Arial"/>
                <a:cs typeface="Arial"/>
                <a:sym typeface="Arial"/>
              </a:rPr>
              <a:t>Mã nguồn mở: Python, Tensorflow, Pytorch, Caffe</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Áp dụng học máy (học sâu) và khóa luận</a:t>
            </a:r>
            <a:endParaRPr/>
          </a:p>
        </p:txBody>
      </p:sp>
      <p:sp>
        <p:nvSpPr>
          <p:cNvPr id="174" name="Google Shape;174;p35"/>
          <p:cNvSpPr txBox="1">
            <a:spLocks noGrp="1"/>
          </p:cNvSpPr>
          <p:nvPr>
            <p:ph type="body" idx="1"/>
          </p:nvPr>
        </p:nvSpPr>
        <p:spPr>
          <a:xfrm>
            <a:off x="311700" y="1152475"/>
            <a:ext cx="43587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Khóa luận dùng học máy để </a:t>
            </a:r>
            <a:r>
              <a:rPr lang="en" b="1"/>
              <a:t>phân loại </a:t>
            </a:r>
            <a:r>
              <a:rPr lang="en"/>
              <a:t>pha.</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endParaRPr/>
          </a:p>
          <a:p>
            <a:pPr marL="0" lvl="0" indent="0" algn="l" rtl="0">
              <a:lnSpc>
                <a:spcPct val="115000"/>
              </a:lnSpc>
              <a:spcBef>
                <a:spcPts val="0"/>
              </a:spcBef>
              <a:spcAft>
                <a:spcPts val="0"/>
              </a:spcAft>
              <a:buSzPts val="1800"/>
              <a:buNone/>
            </a:pPr>
            <a:r>
              <a:rPr lang="en"/>
              <a:t>Khóa luận trả lời 2 câu hỏi:</a:t>
            </a:r>
            <a:endParaRPr/>
          </a:p>
          <a:p>
            <a:pPr marL="285750" lvl="0" indent="-285750" algn="l" rtl="0">
              <a:lnSpc>
                <a:spcPct val="115000"/>
              </a:lnSpc>
              <a:spcBef>
                <a:spcPts val="0"/>
              </a:spcBef>
              <a:spcAft>
                <a:spcPts val="0"/>
              </a:spcAft>
              <a:buSzPts val="1800"/>
              <a:buChar char="●"/>
            </a:pPr>
            <a:r>
              <a:rPr lang="en"/>
              <a:t>Khảo sát hiệu suất model học máy có tốt hơn phương pháp khác không ?</a:t>
            </a:r>
            <a:endParaRPr/>
          </a:p>
          <a:p>
            <a:pPr marL="285750" lvl="0" indent="-285750" algn="l" rtl="0">
              <a:lnSpc>
                <a:spcPct val="115000"/>
              </a:lnSpc>
              <a:spcBef>
                <a:spcPts val="0"/>
              </a:spcBef>
              <a:spcAft>
                <a:spcPts val="0"/>
              </a:spcAft>
              <a:buSzPts val="1800"/>
              <a:buChar char="●"/>
            </a:pPr>
            <a:r>
              <a:rPr lang="en"/>
              <a:t>Nếu có thì máy đã dùng đặc trưng nào để học ?</a:t>
            </a:r>
            <a:endParaRPr/>
          </a:p>
        </p:txBody>
      </p:sp>
      <p:sp>
        <p:nvSpPr>
          <p:cNvPr id="175" name="Google Shape;175;p35"/>
          <p:cNvSpPr/>
          <p:nvPr/>
        </p:nvSpPr>
        <p:spPr>
          <a:xfrm>
            <a:off x="6037700" y="1891850"/>
            <a:ext cx="1019700" cy="923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35"/>
          <p:cNvPicPr preferRelativeResize="0"/>
          <p:nvPr/>
        </p:nvPicPr>
        <p:blipFill rotWithShape="1">
          <a:blip r:embed="rId3">
            <a:alphaModFix/>
          </a:blip>
          <a:srcRect/>
          <a:stretch/>
        </p:blipFill>
        <p:spPr>
          <a:xfrm>
            <a:off x="4780900" y="1152472"/>
            <a:ext cx="4016400" cy="3208750"/>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Học sâu</a:t>
            </a:r>
            <a:endParaRPr/>
          </a:p>
        </p:txBody>
      </p:sp>
      <p:sp>
        <p:nvSpPr>
          <p:cNvPr id="182" name="Google Shape;182;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Một số mạng neural cơ bản :</a:t>
            </a:r>
            <a:endParaRPr/>
          </a:p>
          <a:p>
            <a:pPr marL="285750" lvl="0" indent="-285750" algn="l" rtl="0">
              <a:lnSpc>
                <a:spcPct val="115000"/>
              </a:lnSpc>
              <a:spcBef>
                <a:spcPts val="1600"/>
              </a:spcBef>
              <a:spcAft>
                <a:spcPts val="0"/>
              </a:spcAft>
              <a:buClr>
                <a:schemeClr val="dk1"/>
              </a:buClr>
              <a:buSzPts val="1100"/>
              <a:buChar char="●"/>
            </a:pPr>
            <a:r>
              <a:rPr lang="en" b="1"/>
              <a:t>Feedforward Neural Network</a:t>
            </a:r>
            <a:endParaRPr b="1"/>
          </a:p>
          <a:p>
            <a:pPr marL="285750" lvl="0" indent="-285750" algn="l" rtl="0">
              <a:lnSpc>
                <a:spcPct val="115000"/>
              </a:lnSpc>
              <a:spcBef>
                <a:spcPts val="1600"/>
              </a:spcBef>
              <a:spcAft>
                <a:spcPts val="0"/>
              </a:spcAft>
              <a:buClr>
                <a:schemeClr val="dk1"/>
              </a:buClr>
              <a:buSzPts val="1100"/>
              <a:buChar char="●"/>
            </a:pPr>
            <a:r>
              <a:rPr lang="en"/>
              <a:t>Recurrent Neural Network</a:t>
            </a:r>
            <a:endParaRPr/>
          </a:p>
          <a:p>
            <a:pPr marL="285750" lvl="0" indent="-285750" algn="l" rtl="0">
              <a:lnSpc>
                <a:spcPct val="115000"/>
              </a:lnSpc>
              <a:spcBef>
                <a:spcPts val="1600"/>
              </a:spcBef>
              <a:spcAft>
                <a:spcPts val="0"/>
              </a:spcAft>
              <a:buClr>
                <a:schemeClr val="dk1"/>
              </a:buClr>
              <a:buSzPts val="1100"/>
              <a:buChar char="●"/>
            </a:pPr>
            <a:r>
              <a:rPr lang="en"/>
              <a:t>Long/Short Term Memory (LSTM)</a:t>
            </a:r>
            <a:endParaRPr/>
          </a:p>
          <a:p>
            <a:pPr marL="285750" lvl="0" indent="-285750" algn="l" rtl="0">
              <a:lnSpc>
                <a:spcPct val="115000"/>
              </a:lnSpc>
              <a:spcBef>
                <a:spcPts val="1600"/>
              </a:spcBef>
              <a:spcAft>
                <a:spcPts val="1600"/>
              </a:spcAft>
              <a:buSzPts val="1800"/>
              <a:buChar char="●"/>
            </a:pPr>
            <a:r>
              <a:rPr lang="en" b="1"/>
              <a:t>Convolutional Neural Network (mạng tích chập)</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800" b="1">
                <a:solidFill>
                  <a:schemeClr val="dk2"/>
                </a:solidFill>
              </a:rPr>
              <a:t>Feedforward Neural Network</a:t>
            </a:r>
            <a:endParaRPr/>
          </a:p>
        </p:txBody>
      </p:sp>
      <p:sp>
        <p:nvSpPr>
          <p:cNvPr id="188" name="Google Shape;188;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89" name="Google Shape;189;p37"/>
          <p:cNvPicPr preferRelativeResize="0"/>
          <p:nvPr/>
        </p:nvPicPr>
        <p:blipFill rotWithShape="1">
          <a:blip r:embed="rId3">
            <a:alphaModFix/>
          </a:blip>
          <a:srcRect/>
          <a:stretch/>
        </p:blipFill>
        <p:spPr>
          <a:xfrm>
            <a:off x="5326623" y="1928450"/>
            <a:ext cx="3505675" cy="2609850"/>
          </a:xfrm>
          <a:prstGeom prst="rect">
            <a:avLst/>
          </a:prstGeom>
          <a:noFill/>
          <a:ln>
            <a:noFill/>
          </a:ln>
        </p:spPr>
      </p:pic>
      <p:pic>
        <p:nvPicPr>
          <p:cNvPr id="190" name="Google Shape;190;p37"/>
          <p:cNvPicPr preferRelativeResize="0"/>
          <p:nvPr/>
        </p:nvPicPr>
        <p:blipFill rotWithShape="1">
          <a:blip r:embed="rId4">
            <a:alphaModFix/>
          </a:blip>
          <a:srcRect/>
          <a:stretch/>
        </p:blipFill>
        <p:spPr>
          <a:xfrm>
            <a:off x="398399" y="1073550"/>
            <a:ext cx="4678601" cy="260985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Activation function</a:t>
            </a:r>
            <a:endParaRPr/>
          </a:p>
        </p:txBody>
      </p:sp>
      <p:sp>
        <p:nvSpPr>
          <p:cNvPr id="196" name="Google Shape;196;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97" name="Google Shape;197;p38"/>
          <p:cNvPicPr preferRelativeResize="0"/>
          <p:nvPr/>
        </p:nvPicPr>
        <p:blipFill rotWithShape="1">
          <a:blip r:embed="rId3">
            <a:alphaModFix/>
          </a:blip>
          <a:srcRect/>
          <a:stretch/>
        </p:blipFill>
        <p:spPr>
          <a:xfrm>
            <a:off x="335350" y="317775"/>
            <a:ext cx="8473300" cy="4825725"/>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800" b="1">
                <a:solidFill>
                  <a:schemeClr val="dk2"/>
                </a:solidFill>
              </a:rPr>
              <a:t>Convolutional Neural Network</a:t>
            </a:r>
            <a:endParaRPr/>
          </a:p>
        </p:txBody>
      </p:sp>
      <p:sp>
        <p:nvSpPr>
          <p:cNvPr id="203" name="Google Shape;203;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204" name="Google Shape;204;p39"/>
          <p:cNvPicPr preferRelativeResize="0"/>
          <p:nvPr/>
        </p:nvPicPr>
        <p:blipFill rotWithShape="1">
          <a:blip r:embed="rId3">
            <a:alphaModFix/>
          </a:blip>
          <a:srcRect/>
          <a:stretch/>
        </p:blipFill>
        <p:spPr>
          <a:xfrm>
            <a:off x="0" y="938550"/>
            <a:ext cx="9144002" cy="420495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Xây dựng model học sâu cho bài toán</a:t>
            </a:r>
            <a:endParaRPr/>
          </a:p>
        </p:txBody>
      </p:sp>
      <p:sp>
        <p:nvSpPr>
          <p:cNvPr id="210" name="Google Shape;210;p40"/>
          <p:cNvSpPr txBox="1">
            <a:spLocks noGrp="1"/>
          </p:cNvSpPr>
          <p:nvPr>
            <p:ph type="body" idx="1"/>
          </p:nvPr>
        </p:nvSpPr>
        <p:spPr>
          <a:xfrm>
            <a:off x="311700" y="1152475"/>
            <a:ext cx="8741100" cy="316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Biến đổi dữ liệu đầu vào:</a:t>
            </a:r>
            <a:endParaRPr b="1"/>
          </a:p>
          <a:p>
            <a:pPr marL="457200" lvl="0" indent="-342900" algn="l" rtl="0">
              <a:lnSpc>
                <a:spcPct val="115000"/>
              </a:lnSpc>
              <a:spcBef>
                <a:spcPts val="1600"/>
              </a:spcBef>
              <a:spcAft>
                <a:spcPts val="0"/>
              </a:spcAft>
              <a:buSzPts val="1800"/>
              <a:buChar char="●"/>
            </a:pPr>
            <a:r>
              <a:rPr lang="en"/>
              <a:t>Dùng xy: Lấy hình chiếu spin theo trục x và trục y làm dữ liệu đầu vào. (L,L,2)</a:t>
            </a:r>
            <a:endParaRPr/>
          </a:p>
          <a:p>
            <a:pPr marL="457200" lvl="0" indent="-342900" algn="l" rtl="0">
              <a:lnSpc>
                <a:spcPct val="115000"/>
              </a:lnSpc>
              <a:spcBef>
                <a:spcPts val="0"/>
              </a:spcBef>
              <a:spcAft>
                <a:spcPts val="0"/>
              </a:spcAft>
              <a:buSzPts val="1800"/>
              <a:buChar char="●"/>
            </a:pPr>
            <a:r>
              <a:rPr lang="en"/>
              <a:t>Dùng angle: Lấy góc của nó làm dữ liệu đầu vào. (L,L,1)</a:t>
            </a:r>
            <a:endParaRPr/>
          </a:p>
          <a:p>
            <a:pPr marL="457200" lvl="0" indent="-342900" algn="l" rtl="0">
              <a:lnSpc>
                <a:spcPct val="115000"/>
              </a:lnSpc>
              <a:spcBef>
                <a:spcPts val="0"/>
              </a:spcBef>
              <a:spcAft>
                <a:spcPts val="0"/>
              </a:spcAft>
              <a:buSzPts val="1800"/>
              <a:buChar char="●"/>
            </a:pPr>
            <a:r>
              <a:rPr lang="en"/>
              <a:t>Dùng vortex : Lấy 4 góc ta sẽ được 1 vortex  (điều kiện biên tuần hoàn) (L,L,1)</a:t>
            </a:r>
            <a:endParaRPr/>
          </a:p>
          <a:p>
            <a:pPr marL="457200" lvl="0" indent="-342900" algn="l" rtl="0">
              <a:lnSpc>
                <a:spcPct val="115000"/>
              </a:lnSpc>
              <a:spcBef>
                <a:spcPts val="0"/>
              </a:spcBef>
              <a:spcAft>
                <a:spcPts val="0"/>
              </a:spcAft>
              <a:buSzPts val="1800"/>
              <a:buChar char="●"/>
            </a:pPr>
            <a:r>
              <a:rPr lang="en"/>
              <a:t>Dùng angle-vortex: Ghép angle và vortex </a:t>
            </a:r>
            <a:endParaRPr/>
          </a:p>
          <a:p>
            <a:pPr marL="0" lvl="0" indent="0" algn="l" rtl="0">
              <a:lnSpc>
                <a:spcPct val="115000"/>
              </a:lnSpc>
              <a:spcBef>
                <a:spcPts val="1600"/>
              </a:spcBef>
              <a:spcAft>
                <a:spcPts val="0"/>
              </a:spcAft>
              <a:buSzPts val="1800"/>
              <a:buNone/>
            </a:pPr>
            <a:r>
              <a:rPr lang="en"/>
              <a:t>Sau đó chuẩn hóa dữ liệu</a:t>
            </a:r>
            <a:endParaRPr/>
          </a:p>
          <a:p>
            <a:pPr marL="457200" lvl="0" indent="-228600" algn="l" rtl="0">
              <a:lnSpc>
                <a:spcPct val="115000"/>
              </a:lnSpc>
              <a:spcBef>
                <a:spcPts val="1600"/>
              </a:spcBef>
              <a:spcAft>
                <a:spcPts val="0"/>
              </a:spcAft>
              <a:buSzPts val="1400"/>
              <a:buNone/>
            </a:pPr>
            <a:endParaRPr sz="1400"/>
          </a:p>
          <a:p>
            <a:pPr marL="0" lvl="0" indent="0" algn="l" rtl="0">
              <a:lnSpc>
                <a:spcPct val="115000"/>
              </a:lnSpc>
              <a:spcBef>
                <a:spcPts val="1600"/>
              </a:spcBef>
              <a:spcAft>
                <a:spcPts val="0"/>
              </a:spcAft>
              <a:buClr>
                <a:schemeClr val="dk1"/>
              </a:buClr>
              <a:buSzPts val="1100"/>
              <a:buFont typeface="Arial"/>
              <a:buNone/>
            </a:pPr>
            <a:endParaRPr sz="1400"/>
          </a:p>
          <a:p>
            <a:pPr marL="0" lvl="0" indent="0" algn="l" rtl="0">
              <a:lnSpc>
                <a:spcPct val="115000"/>
              </a:lnSpc>
              <a:spcBef>
                <a:spcPts val="1600"/>
              </a:spcBef>
              <a:spcAft>
                <a:spcPts val="1600"/>
              </a:spcAft>
              <a:buSzPts val="1800"/>
              <a:buNone/>
            </a:pPr>
            <a:endParaRPr sz="14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chemeClr val="dk2"/>
                </a:solidFill>
              </a:rPr>
              <a:t>Cấu trúc mạng neural</a:t>
            </a:r>
            <a:endParaRPr sz="2400"/>
          </a:p>
        </p:txBody>
      </p:sp>
      <p:sp>
        <p:nvSpPr>
          <p:cNvPr id="216" name="Google Shape;216;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457200" lvl="0" indent="-342900" algn="l" rtl="0">
              <a:lnSpc>
                <a:spcPct val="115000"/>
              </a:lnSpc>
              <a:spcBef>
                <a:spcPts val="1600"/>
              </a:spcBef>
              <a:spcAft>
                <a:spcPts val="0"/>
              </a:spcAft>
              <a:buSzPts val="1800"/>
              <a:buChar char="●"/>
            </a:pPr>
            <a:r>
              <a:rPr lang="en"/>
              <a:t>Lớp 1: CNN 8 filters</a:t>
            </a:r>
            <a:endParaRPr/>
          </a:p>
          <a:p>
            <a:pPr marL="457200" lvl="0" indent="-342900" algn="l" rtl="0">
              <a:lnSpc>
                <a:spcPct val="115000"/>
              </a:lnSpc>
              <a:spcBef>
                <a:spcPts val="0"/>
              </a:spcBef>
              <a:spcAft>
                <a:spcPts val="0"/>
              </a:spcAft>
              <a:buSzPts val="1800"/>
              <a:buChar char="●"/>
            </a:pPr>
            <a:r>
              <a:rPr lang="en"/>
              <a:t>Lớp 2: CNN 16 filters</a:t>
            </a:r>
            <a:endParaRPr/>
          </a:p>
          <a:p>
            <a:pPr marL="457200" lvl="0" indent="-342900" algn="l" rtl="0">
              <a:lnSpc>
                <a:spcPct val="115000"/>
              </a:lnSpc>
              <a:spcBef>
                <a:spcPts val="0"/>
              </a:spcBef>
              <a:spcAft>
                <a:spcPts val="0"/>
              </a:spcAft>
              <a:buSzPts val="1800"/>
              <a:buChar char="●"/>
            </a:pPr>
            <a:r>
              <a:rPr lang="en"/>
              <a:t>Lớp 3: Max Pooling</a:t>
            </a:r>
            <a:endParaRPr/>
          </a:p>
          <a:p>
            <a:pPr marL="457200" lvl="0" indent="-342900" algn="l" rtl="0">
              <a:lnSpc>
                <a:spcPct val="115000"/>
              </a:lnSpc>
              <a:spcBef>
                <a:spcPts val="0"/>
              </a:spcBef>
              <a:spcAft>
                <a:spcPts val="0"/>
              </a:spcAft>
              <a:buSzPts val="1800"/>
              <a:buChar char="●"/>
            </a:pPr>
            <a:r>
              <a:rPr lang="en"/>
              <a:t>Lớp 4: Dense FCNN</a:t>
            </a:r>
            <a:endParaRPr/>
          </a:p>
          <a:p>
            <a:pPr marL="457200" lvl="0" indent="-342900" algn="l" rtl="0">
              <a:lnSpc>
                <a:spcPct val="115000"/>
              </a:lnSpc>
              <a:spcBef>
                <a:spcPts val="0"/>
              </a:spcBef>
              <a:spcAft>
                <a:spcPts val="0"/>
              </a:spcAft>
              <a:buSzPts val="1800"/>
              <a:buChar char="●"/>
            </a:pPr>
            <a:r>
              <a:rPr lang="en"/>
              <a:t>Lớp 5: Lớp Softmax</a:t>
            </a:r>
            <a:endParaRPr/>
          </a:p>
          <a:p>
            <a:pPr marL="0" lvl="0" indent="0" algn="l" rtl="0">
              <a:lnSpc>
                <a:spcPct val="115000"/>
              </a:lnSpc>
              <a:spcBef>
                <a:spcPts val="1600"/>
              </a:spcBef>
              <a:spcAft>
                <a:spcPts val="0"/>
              </a:spcAft>
              <a:buClr>
                <a:schemeClr val="dk1"/>
              </a:buClr>
              <a:buSzPts val="1100"/>
              <a:buFont typeface="Arial"/>
              <a:buNone/>
            </a:pPr>
            <a:r>
              <a:rPr lang="en"/>
              <a:t>Chúng tôi chọn loss function là categorical-crossentropy và Optimazation là Adam</a:t>
            </a:r>
            <a:endParaRPr/>
          </a:p>
          <a:p>
            <a:pPr marL="0" lvl="0" indent="0" algn="l" rtl="0">
              <a:lnSpc>
                <a:spcPct val="115000"/>
              </a:lnSpc>
              <a:spcBef>
                <a:spcPts val="1600"/>
              </a:spcBef>
              <a:spcAft>
                <a:spcPts val="0"/>
              </a:spcAft>
              <a:buClr>
                <a:schemeClr val="dk1"/>
              </a:buClr>
              <a:buSzPts val="1100"/>
              <a:buFont typeface="Arial"/>
              <a:buNone/>
            </a:pPr>
            <a:r>
              <a:rPr lang="en"/>
              <a:t>Batch-size=64 và epoch=200  (early-stopping=30)</a:t>
            </a:r>
            <a:endParaRPr/>
          </a:p>
          <a:p>
            <a:pPr marL="0" lvl="0" indent="0" algn="l" rtl="0">
              <a:lnSpc>
                <a:spcPct val="115000"/>
              </a:lnSpc>
              <a:spcBef>
                <a:spcPts val="1600"/>
              </a:spcBef>
              <a:spcAft>
                <a:spcPts val="0"/>
              </a:spcAft>
              <a:buClr>
                <a:schemeClr val="dk1"/>
              </a:buClr>
              <a:buSzPts val="1100"/>
              <a:buFont typeface="Arial"/>
              <a:buNone/>
            </a:pPr>
            <a:r>
              <a:rPr lang="en"/>
              <a:t>Xây dựng model học sâu cho mỗi Delta và mỗi L</a:t>
            </a:r>
            <a:endParaRPr/>
          </a:p>
          <a:p>
            <a:pPr marL="0" lvl="0" indent="0" algn="l" rtl="0">
              <a:lnSpc>
                <a:spcPct val="115000"/>
              </a:lnSpc>
              <a:spcBef>
                <a:spcPts val="1600"/>
              </a:spcBef>
              <a:spcAft>
                <a:spcPts val="1600"/>
              </a:spcAft>
              <a:buSzPts val="1800"/>
              <a:buNone/>
            </a:pPr>
            <a:endParaRPr/>
          </a:p>
        </p:txBody>
      </p:sp>
      <p:pic>
        <p:nvPicPr>
          <p:cNvPr id="217" name="Google Shape;217;p41"/>
          <p:cNvPicPr preferRelativeResize="0"/>
          <p:nvPr/>
        </p:nvPicPr>
        <p:blipFill>
          <a:blip r:embed="rId3">
            <a:alphaModFix/>
          </a:blip>
          <a:stretch>
            <a:fillRect/>
          </a:stretch>
        </p:blipFill>
        <p:spPr>
          <a:xfrm>
            <a:off x="3945824" y="546875"/>
            <a:ext cx="4886476" cy="290387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Công cụ 3: Các cách phân tích kết quả</a:t>
            </a:r>
            <a:endParaRPr/>
          </a:p>
        </p:txBody>
      </p:sp>
      <p:sp>
        <p:nvSpPr>
          <p:cNvPr id="223" name="Google Shape;223;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24" name="Google Shape;224;p42"/>
          <p:cNvPicPr preferRelativeResize="0"/>
          <p:nvPr/>
        </p:nvPicPr>
        <p:blipFill>
          <a:blip r:embed="rId3">
            <a:alphaModFix/>
          </a:blip>
          <a:stretch>
            <a:fillRect/>
          </a:stretch>
        </p:blipFill>
        <p:spPr>
          <a:xfrm>
            <a:off x="3501325" y="1017725"/>
            <a:ext cx="5642675" cy="3761799"/>
          </a:xfrm>
          <a:prstGeom prst="rect">
            <a:avLst/>
          </a:prstGeom>
          <a:noFill/>
          <a:ln>
            <a:noFill/>
          </a:ln>
        </p:spPr>
      </p:pic>
      <p:pic>
        <p:nvPicPr>
          <p:cNvPr id="225" name="Google Shape;225;p42"/>
          <p:cNvPicPr preferRelativeResize="0"/>
          <p:nvPr/>
        </p:nvPicPr>
        <p:blipFill rotWithShape="1">
          <a:blip r:embed="rId4">
            <a:alphaModFix/>
          </a:blip>
          <a:srcRect/>
          <a:stretch/>
        </p:blipFill>
        <p:spPr>
          <a:xfrm>
            <a:off x="311700" y="1405438"/>
            <a:ext cx="2897475" cy="2910475"/>
          </a:xfrm>
          <a:prstGeom prst="rect">
            <a:avLst/>
          </a:prstGeom>
          <a:noFill/>
          <a:ln>
            <a:noFill/>
          </a:ln>
        </p:spPr>
      </p:pic>
      <p:sp>
        <p:nvSpPr>
          <p:cNvPr id="226" name="Google Shape;226;p42"/>
          <p:cNvSpPr txBox="1"/>
          <p:nvPr/>
        </p:nvSpPr>
        <p:spPr>
          <a:xfrm>
            <a:off x="1031375" y="4366625"/>
            <a:ext cx="1085100" cy="2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42"/>
          <p:cNvSpPr txBox="1"/>
          <p:nvPr/>
        </p:nvSpPr>
        <p:spPr>
          <a:xfrm>
            <a:off x="1031375" y="4380000"/>
            <a:ext cx="1299300" cy="32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Giản đồ pha</a:t>
            </a:r>
            <a:endParaRPr/>
          </a:p>
        </p:txBody>
      </p:sp>
      <p:sp>
        <p:nvSpPr>
          <p:cNvPr id="228" name="Google Shape;228;p42"/>
          <p:cNvSpPr txBox="1"/>
          <p:nvPr/>
        </p:nvSpPr>
        <p:spPr>
          <a:xfrm>
            <a:off x="5639125" y="4779525"/>
            <a:ext cx="1875300" cy="20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Delta=0.2, L=32</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smtClean="0"/>
              <a:t>Tổng quan</a:t>
            </a:r>
            <a:endParaRPr dirty="0"/>
          </a:p>
        </p:txBody>
      </p:sp>
      <p:sp>
        <p:nvSpPr>
          <p:cNvPr id="107" name="Google Shape;10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285750" indent="-285750">
              <a:spcBef>
                <a:spcPts val="1600"/>
              </a:spcBef>
              <a:buClr>
                <a:schemeClr val="dk1"/>
              </a:buClr>
              <a:buSzPts val="1100"/>
            </a:pPr>
            <a:r>
              <a:rPr lang="en" dirty="0" smtClean="0"/>
              <a:t>Giới thiệu chung</a:t>
            </a:r>
          </a:p>
          <a:p>
            <a:pPr marL="285750" indent="-285750">
              <a:spcBef>
                <a:spcPts val="1600"/>
              </a:spcBef>
              <a:buClr>
                <a:schemeClr val="dk1"/>
              </a:buClr>
              <a:buSzPts val="1100"/>
            </a:pPr>
            <a:r>
              <a:rPr lang="en" dirty="0" smtClean="0"/>
              <a:t>Bài toán vấn đề là gì</a:t>
            </a:r>
          </a:p>
          <a:p>
            <a:pPr marL="285750" indent="-285750">
              <a:spcBef>
                <a:spcPts val="1600"/>
              </a:spcBef>
              <a:buClr>
                <a:schemeClr val="dk1"/>
              </a:buClr>
              <a:buSzPts val="1100"/>
            </a:pPr>
            <a:r>
              <a:rPr lang="en" dirty="0" smtClean="0"/>
              <a:t>Phương pháp công cụ để giải</a:t>
            </a:r>
          </a:p>
          <a:p>
            <a:pPr marL="285750" indent="-285750">
              <a:spcBef>
                <a:spcPts val="1600"/>
              </a:spcBef>
              <a:buClr>
                <a:schemeClr val="dk1"/>
              </a:buClr>
              <a:buSzPts val="1100"/>
            </a:pPr>
            <a:r>
              <a:rPr lang="en" dirty="0" smtClean="0"/>
              <a:t>Kết quả và phân tích</a:t>
            </a:r>
          </a:p>
          <a:p>
            <a:pPr marL="285750" indent="-285750">
              <a:spcBef>
                <a:spcPts val="1600"/>
              </a:spcBef>
              <a:buClr>
                <a:schemeClr val="dk1"/>
              </a:buClr>
              <a:buSzPts val="1100"/>
            </a:pPr>
            <a:r>
              <a:rPr lang="en" dirty="0" smtClean="0"/>
              <a:t>Kết luận chung</a:t>
            </a:r>
            <a:endParaRPr dirty="0"/>
          </a:p>
          <a:p>
            <a:pPr marL="285750" indent="-285750">
              <a:spcBef>
                <a:spcPts val="1600"/>
              </a:spcBef>
              <a:spcAft>
                <a:spcPts val="1600"/>
              </a:spcAft>
            </a:pPr>
            <a:endParaRPr sz="1400" dirty="0"/>
          </a:p>
        </p:txBody>
      </p:sp>
    </p:spTree>
    <p:extLst>
      <p:ext uri="{BB962C8B-B14F-4D97-AF65-F5344CB8AC3E}">
        <p14:creationId xmlns:p14="http://schemas.microsoft.com/office/powerpoint/2010/main" val="21676658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Activation neuron</a:t>
            </a:r>
            <a:endParaRPr/>
          </a:p>
        </p:txBody>
      </p:sp>
      <p:sp>
        <p:nvSpPr>
          <p:cNvPr id="234" name="Google Shape;234;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35" name="Google Shape;235;p43"/>
          <p:cNvPicPr preferRelativeResize="0"/>
          <p:nvPr/>
        </p:nvPicPr>
        <p:blipFill>
          <a:blip r:embed="rId3">
            <a:alphaModFix/>
          </a:blip>
          <a:stretch>
            <a:fillRect/>
          </a:stretch>
        </p:blipFill>
        <p:spPr>
          <a:xfrm>
            <a:off x="379125" y="966000"/>
            <a:ext cx="5522258" cy="4313775"/>
          </a:xfrm>
          <a:prstGeom prst="rect">
            <a:avLst/>
          </a:prstGeom>
          <a:noFill/>
          <a:ln>
            <a:noFill/>
          </a:ln>
        </p:spPr>
      </p:pic>
      <p:sp>
        <p:nvSpPr>
          <p:cNvPr id="236" name="Google Shape;236;p43"/>
          <p:cNvSpPr txBox="1"/>
          <p:nvPr/>
        </p:nvSpPr>
        <p:spPr>
          <a:xfrm>
            <a:off x="6296350" y="1420750"/>
            <a:ext cx="2268600" cy="4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rPr>
              <a:t>Vd khi Delta=0.34</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Trục x: Nhiệt độ</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Trục y: Giá trị activation trung bình</a:t>
            </a:r>
            <a:endParaRPr sz="1200">
              <a:solidFill>
                <a:schemeClr val="dk1"/>
              </a:solidFill>
            </a:endParaRPr>
          </a:p>
          <a:p>
            <a:pPr marL="0" lvl="0" indent="0" algn="l" rtl="0">
              <a:spcBef>
                <a:spcPts val="0"/>
              </a:spcBef>
              <a:spcAft>
                <a:spcPts val="0"/>
              </a:spcAft>
              <a:buClr>
                <a:schemeClr val="dk1"/>
              </a:buClr>
              <a:buSzPts val="1100"/>
              <a:buFont typeface="Arial"/>
              <a:buNone/>
            </a:pPr>
            <a:r>
              <a:rPr lang="en" sz="1200">
                <a:solidFill>
                  <a:schemeClr val="dk1"/>
                </a:solidFill>
              </a:rPr>
              <a:t>Mỗi đường tương tường mỗi neuron (32 neuron)</a:t>
            </a:r>
            <a:endParaRPr sz="1200">
              <a:solidFill>
                <a:schemeClr val="dk1"/>
              </a:solidFill>
            </a:endParaRPr>
          </a:p>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Dùng SHAP để hiểu model đã học gì</a:t>
            </a:r>
            <a:endParaRPr/>
          </a:p>
        </p:txBody>
      </p:sp>
      <p:sp>
        <p:nvSpPr>
          <p:cNvPr id="242" name="Google Shape;242;p4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Đánh đổi giữa độ chính xác model và khả năng diễn giải</a:t>
            </a:r>
            <a:endParaRPr/>
          </a:p>
          <a:p>
            <a:pPr marL="0" lvl="0" indent="0" algn="l" rtl="0">
              <a:lnSpc>
                <a:spcPct val="115000"/>
              </a:lnSpc>
              <a:spcBef>
                <a:spcPts val="0"/>
              </a:spcBef>
              <a:spcAft>
                <a:spcPts val="0"/>
              </a:spcAft>
              <a:buSzPts val="1800"/>
              <a:buNone/>
            </a:pPr>
            <a:r>
              <a:rPr lang="en"/>
              <a:t>Diễn giải được model nhờ SHAP</a:t>
            </a:r>
            <a:endParaRPr/>
          </a:p>
          <a:p>
            <a:pPr marL="0" lvl="0" indent="0" algn="l" rtl="0">
              <a:lnSpc>
                <a:spcPct val="115000"/>
              </a:lnSpc>
              <a:spcBef>
                <a:spcPts val="0"/>
              </a:spcBef>
              <a:spcAft>
                <a:spcPts val="0"/>
              </a:spcAft>
              <a:buSzPts val="1800"/>
              <a:buNone/>
            </a:pPr>
            <a:endParaRPr/>
          </a:p>
          <a:p>
            <a:pPr marL="0" lvl="0" indent="0" algn="l" rtl="0">
              <a:lnSpc>
                <a:spcPct val="115000"/>
              </a:lnSpc>
              <a:spcBef>
                <a:spcPts val="1600"/>
              </a:spcBef>
              <a:spcAft>
                <a:spcPts val="0"/>
              </a:spcAft>
              <a:buClr>
                <a:schemeClr val="dk1"/>
              </a:buClr>
              <a:buSzPts val="1100"/>
              <a:buFont typeface="Arial"/>
              <a:buNone/>
            </a:pPr>
            <a:endParaRPr sz="1200"/>
          </a:p>
          <a:p>
            <a:pPr marL="0" lvl="0" indent="0" algn="l" rtl="0">
              <a:lnSpc>
                <a:spcPct val="115000"/>
              </a:lnSpc>
              <a:spcBef>
                <a:spcPts val="1600"/>
              </a:spcBef>
              <a:spcAft>
                <a:spcPts val="1600"/>
              </a:spcAft>
              <a:buSzPts val="1800"/>
              <a:buNone/>
            </a:pPr>
            <a:endParaRPr sz="1200"/>
          </a:p>
        </p:txBody>
      </p:sp>
      <p:pic>
        <p:nvPicPr>
          <p:cNvPr id="243" name="Google Shape;243;p44"/>
          <p:cNvPicPr preferRelativeResize="0"/>
          <p:nvPr/>
        </p:nvPicPr>
        <p:blipFill>
          <a:blip r:embed="rId3">
            <a:alphaModFix/>
          </a:blip>
          <a:stretch>
            <a:fillRect/>
          </a:stretch>
        </p:blipFill>
        <p:spPr>
          <a:xfrm>
            <a:off x="722125" y="2091613"/>
            <a:ext cx="7620000" cy="2714625"/>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Ví dụ cho SHAP framework</a:t>
            </a:r>
            <a:endParaRPr/>
          </a:p>
        </p:txBody>
      </p:sp>
      <p:sp>
        <p:nvSpPr>
          <p:cNvPr id="249" name="Google Shape;249;p45"/>
          <p:cNvSpPr txBox="1"/>
          <p:nvPr/>
        </p:nvSpPr>
        <p:spPr>
          <a:xfrm>
            <a:off x="628150" y="4703625"/>
            <a:ext cx="4256700" cy="49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0" name="Google Shape;250;p45"/>
          <p:cNvPicPr preferRelativeResize="0"/>
          <p:nvPr/>
        </p:nvPicPr>
        <p:blipFill rotWithShape="1">
          <a:blip r:embed="rId3">
            <a:alphaModFix/>
          </a:blip>
          <a:srcRect/>
          <a:stretch/>
        </p:blipFill>
        <p:spPr>
          <a:xfrm>
            <a:off x="36950" y="1271101"/>
            <a:ext cx="6745900" cy="2826201"/>
          </a:xfrm>
          <a:prstGeom prst="rect">
            <a:avLst/>
          </a:prstGeom>
          <a:noFill/>
          <a:ln>
            <a:noFill/>
          </a:ln>
        </p:spPr>
      </p:pic>
      <p:sp>
        <p:nvSpPr>
          <p:cNvPr id="251" name="Google Shape;251;p45"/>
          <p:cNvSpPr txBox="1"/>
          <p:nvPr/>
        </p:nvSpPr>
        <p:spPr>
          <a:xfrm>
            <a:off x="6421975" y="1928800"/>
            <a:ext cx="2800800" cy="9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Cột 1 là cấu hình. </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Cột 2 là SHAP cho pha P</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Cột 3 là SHAP cho pha N</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Cột 4 là SHAP cho pha F</a:t>
            </a:r>
            <a:endParaRPr>
              <a:solidFill>
                <a:schemeClr val="dk1"/>
              </a:solidFill>
            </a:endParaRPr>
          </a:p>
          <a:p>
            <a:pPr marL="0" lvl="0" indent="0" algn="l" rtl="0">
              <a:spcBef>
                <a:spcPts val="0"/>
              </a:spcBef>
              <a:spcAft>
                <a:spcPts val="0"/>
              </a:spcAft>
              <a:buNone/>
            </a:pPr>
            <a:endParaRPr/>
          </a:p>
        </p:txBody>
      </p:sp>
      <p:sp>
        <p:nvSpPr>
          <p:cNvPr id="252" name="Google Shape;252;p45"/>
          <p:cNvSpPr txBox="1"/>
          <p:nvPr/>
        </p:nvSpPr>
        <p:spPr>
          <a:xfrm>
            <a:off x="2017500" y="3828075"/>
            <a:ext cx="3451200" cy="4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Hình vẽ SHAP Plot cho 1 cấu hình cụ thể</a:t>
            </a:r>
            <a:endParaRPr/>
          </a:p>
        </p:txBody>
      </p:sp>
      <p:sp>
        <p:nvSpPr>
          <p:cNvPr id="253" name="Google Shape;253;p45"/>
          <p:cNvSpPr txBox="1"/>
          <p:nvPr/>
        </p:nvSpPr>
        <p:spPr>
          <a:xfrm>
            <a:off x="605975" y="4485775"/>
            <a:ext cx="3966000" cy="14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Màu đỏ : feature đóng góp giá trị dương cho dự đoán</a:t>
            </a:r>
            <a:endParaRPr sz="1200"/>
          </a:p>
          <a:p>
            <a:pPr marL="0" lvl="0" indent="0" algn="l" rtl="0">
              <a:spcBef>
                <a:spcPts val="0"/>
              </a:spcBef>
              <a:spcAft>
                <a:spcPts val="0"/>
              </a:spcAft>
              <a:buClr>
                <a:schemeClr val="dk1"/>
              </a:buClr>
              <a:buSzPts val="1100"/>
              <a:buFont typeface="Arial"/>
              <a:buNone/>
            </a:pPr>
            <a:r>
              <a:rPr lang="en" sz="1200">
                <a:solidFill>
                  <a:schemeClr val="dk1"/>
                </a:solidFill>
              </a:rPr>
              <a:t>Màu xanh : feature đóng góp giá trị âm cho dự đoán</a:t>
            </a:r>
            <a:endParaRPr sz="1200">
              <a:solidFill>
                <a:schemeClr val="dk1"/>
              </a:solidFill>
            </a:endParaRPr>
          </a:p>
          <a:p>
            <a:pPr marL="0" lvl="0" indent="0" algn="l" rtl="0">
              <a:spcBef>
                <a:spcPts val="0"/>
              </a:spcBef>
              <a:spcAft>
                <a:spcPts val="0"/>
              </a:spcAft>
              <a:buNone/>
            </a:pPr>
            <a:endParaRPr sz="12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Kết quả</a:t>
            </a:r>
            <a:endParaRPr/>
          </a:p>
        </p:txBody>
      </p:sp>
      <p:sp>
        <p:nvSpPr>
          <p:cNvPr id="259" name="Google Shape;259;p46"/>
          <p:cNvSpPr txBox="1">
            <a:spLocks noGrp="1"/>
          </p:cNvSpPr>
          <p:nvPr>
            <p:ph type="body" idx="1"/>
          </p:nvPr>
        </p:nvSpPr>
        <p:spPr>
          <a:xfrm>
            <a:off x="311700" y="945550"/>
            <a:ext cx="29031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Hiệu suất mô hình</a:t>
            </a: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260" name="Google Shape;260;p46"/>
          <p:cNvPicPr preferRelativeResize="0"/>
          <p:nvPr/>
        </p:nvPicPr>
        <p:blipFill rotWithShape="1">
          <a:blip r:embed="rId3">
            <a:alphaModFix/>
          </a:blip>
          <a:srcRect/>
          <a:stretch/>
        </p:blipFill>
        <p:spPr>
          <a:xfrm>
            <a:off x="3342703" y="445027"/>
            <a:ext cx="5801297" cy="4545500"/>
          </a:xfrm>
          <a:prstGeom prst="rect">
            <a:avLst/>
          </a:prstGeom>
          <a:noFill/>
          <a:ln>
            <a:noFill/>
          </a:ln>
        </p:spPr>
      </p:pic>
      <p:sp>
        <p:nvSpPr>
          <p:cNvPr id="261" name="Google Shape;261;p46"/>
          <p:cNvSpPr txBox="1"/>
          <p:nvPr/>
        </p:nvSpPr>
        <p:spPr>
          <a:xfrm>
            <a:off x="5988800" y="4829000"/>
            <a:ext cx="1164300" cy="22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Delta=0.34</a:t>
            </a:r>
            <a:endParaRPr/>
          </a:p>
        </p:txBody>
      </p:sp>
      <p:pic>
        <p:nvPicPr>
          <p:cNvPr id="262" name="Google Shape;262;p46"/>
          <p:cNvPicPr preferRelativeResize="0"/>
          <p:nvPr/>
        </p:nvPicPr>
        <p:blipFill rotWithShape="1">
          <a:blip r:embed="rId4">
            <a:alphaModFix/>
          </a:blip>
          <a:srcRect/>
          <a:stretch/>
        </p:blipFill>
        <p:spPr>
          <a:xfrm>
            <a:off x="0" y="1424252"/>
            <a:ext cx="2579150" cy="2590725"/>
          </a:xfrm>
          <a:prstGeom prst="rect">
            <a:avLst/>
          </a:prstGeom>
          <a:noFill/>
          <a:ln>
            <a:noFill/>
          </a:ln>
        </p:spPr>
      </p:pic>
      <p:sp>
        <p:nvSpPr>
          <p:cNvPr id="263" name="Google Shape;263;p46"/>
          <p:cNvSpPr txBox="1"/>
          <p:nvPr/>
        </p:nvSpPr>
        <p:spPr>
          <a:xfrm>
            <a:off x="599075" y="3963250"/>
            <a:ext cx="1244100" cy="1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Giản đồ pha</a:t>
            </a:r>
            <a:endParaRPr/>
          </a:p>
        </p:txBody>
      </p:sp>
      <p:sp>
        <p:nvSpPr>
          <p:cNvPr id="264" name="Google Shape;264;p46"/>
          <p:cNvSpPr txBox="1"/>
          <p:nvPr/>
        </p:nvSpPr>
        <p:spPr>
          <a:xfrm>
            <a:off x="125625" y="4648375"/>
            <a:ext cx="3340200" cy="4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KL: Dùng angle là lựa chọn tốt nhất</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Hiệu suất mô hình</a:t>
            </a:r>
            <a:endParaRPr/>
          </a:p>
        </p:txBody>
      </p:sp>
      <p:sp>
        <p:nvSpPr>
          <p:cNvPr id="270" name="Google Shape;270;p47"/>
          <p:cNvSpPr txBox="1">
            <a:spLocks noGrp="1"/>
          </p:cNvSpPr>
          <p:nvPr>
            <p:ph type="body" idx="1"/>
          </p:nvPr>
        </p:nvSpPr>
        <p:spPr>
          <a:xfrm>
            <a:off x="267350" y="3594275"/>
            <a:ext cx="2895600" cy="41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800"/>
              <a:buNone/>
            </a:pPr>
            <a:r>
              <a:rPr lang="en" sz="1400"/>
              <a:t>KL: Hiệu suất model phụ thuộc:</a:t>
            </a:r>
            <a:endParaRPr sz="1400"/>
          </a:p>
          <a:p>
            <a:pPr marL="457200" lvl="0" indent="-317500" algn="l" rtl="0">
              <a:lnSpc>
                <a:spcPct val="115000"/>
              </a:lnSpc>
              <a:spcBef>
                <a:spcPts val="1600"/>
              </a:spcBef>
              <a:spcAft>
                <a:spcPts val="0"/>
              </a:spcAft>
              <a:buSzPts val="1400"/>
              <a:buChar char="●"/>
            </a:pPr>
            <a:r>
              <a:rPr lang="en" sz="1400"/>
              <a:t>Delta</a:t>
            </a:r>
            <a:endParaRPr sz="1400"/>
          </a:p>
          <a:p>
            <a:pPr marL="457200" lvl="0" indent="-317500" algn="l" rtl="0">
              <a:lnSpc>
                <a:spcPct val="115000"/>
              </a:lnSpc>
              <a:spcBef>
                <a:spcPts val="0"/>
              </a:spcBef>
              <a:spcAft>
                <a:spcPts val="0"/>
              </a:spcAft>
              <a:buSzPts val="1400"/>
              <a:buChar char="●"/>
            </a:pPr>
            <a:r>
              <a:rPr lang="en" sz="1400"/>
              <a:t>Chuyển pha từ N =&gt; F hay từ F=&gt; P</a:t>
            </a:r>
            <a:endParaRPr sz="1400"/>
          </a:p>
        </p:txBody>
      </p:sp>
      <p:pic>
        <p:nvPicPr>
          <p:cNvPr id="271" name="Google Shape;271;p47"/>
          <p:cNvPicPr preferRelativeResize="0"/>
          <p:nvPr/>
        </p:nvPicPr>
        <p:blipFill rotWithShape="1">
          <a:blip r:embed="rId3">
            <a:alphaModFix/>
          </a:blip>
          <a:srcRect/>
          <a:stretch/>
        </p:blipFill>
        <p:spPr>
          <a:xfrm>
            <a:off x="3608851" y="445025"/>
            <a:ext cx="5535151" cy="4385160"/>
          </a:xfrm>
          <a:prstGeom prst="rect">
            <a:avLst/>
          </a:prstGeom>
          <a:noFill/>
          <a:ln>
            <a:noFill/>
          </a:ln>
        </p:spPr>
      </p:pic>
      <p:pic>
        <p:nvPicPr>
          <p:cNvPr id="272" name="Google Shape;272;p47"/>
          <p:cNvPicPr preferRelativeResize="0"/>
          <p:nvPr/>
        </p:nvPicPr>
        <p:blipFill rotWithShape="1">
          <a:blip r:embed="rId4">
            <a:alphaModFix/>
          </a:blip>
          <a:srcRect/>
          <a:stretch/>
        </p:blipFill>
        <p:spPr>
          <a:xfrm>
            <a:off x="128275" y="1184378"/>
            <a:ext cx="2399125" cy="2409900"/>
          </a:xfrm>
          <a:prstGeom prst="rect">
            <a:avLst/>
          </a:prstGeom>
          <a:noFill/>
          <a:ln>
            <a:noFill/>
          </a:ln>
        </p:spPr>
      </p:pic>
      <p:sp>
        <p:nvSpPr>
          <p:cNvPr id="273" name="Google Shape;273;p47"/>
          <p:cNvSpPr txBox="1"/>
          <p:nvPr/>
        </p:nvSpPr>
        <p:spPr>
          <a:xfrm>
            <a:off x="705788" y="1259000"/>
            <a:ext cx="1244100" cy="1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Giản đồ pha</a:t>
            </a: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Độ dốc của hiệu suất máy học</a:t>
            </a:r>
            <a:endParaRPr/>
          </a:p>
        </p:txBody>
      </p:sp>
      <p:sp>
        <p:nvSpPr>
          <p:cNvPr id="279" name="Google Shape;279;p48"/>
          <p:cNvSpPr txBox="1">
            <a:spLocks noGrp="1"/>
          </p:cNvSpPr>
          <p:nvPr>
            <p:ph type="body" idx="1"/>
          </p:nvPr>
        </p:nvSpPr>
        <p:spPr>
          <a:xfrm>
            <a:off x="311700" y="1152475"/>
            <a:ext cx="39375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1600"/>
              </a:spcAft>
              <a:buClr>
                <a:schemeClr val="dk1"/>
              </a:buClr>
              <a:buSzPts val="1100"/>
              <a:buFont typeface="Arial"/>
              <a:buNone/>
            </a:pPr>
            <a:endParaRPr/>
          </a:p>
        </p:txBody>
      </p:sp>
      <p:pic>
        <p:nvPicPr>
          <p:cNvPr id="280" name="Google Shape;280;p48"/>
          <p:cNvPicPr preferRelativeResize="0"/>
          <p:nvPr/>
        </p:nvPicPr>
        <p:blipFill rotWithShape="1">
          <a:blip r:embed="rId3">
            <a:alphaModFix/>
          </a:blip>
          <a:srcRect/>
          <a:stretch/>
        </p:blipFill>
        <p:spPr>
          <a:xfrm>
            <a:off x="360550" y="965525"/>
            <a:ext cx="5012949" cy="4050574"/>
          </a:xfrm>
          <a:prstGeom prst="rect">
            <a:avLst/>
          </a:prstGeom>
          <a:noFill/>
          <a:ln>
            <a:noFill/>
          </a:ln>
        </p:spPr>
      </p:pic>
      <p:sp>
        <p:nvSpPr>
          <p:cNvPr id="281" name="Google Shape;281;p48"/>
          <p:cNvSpPr txBox="1">
            <a:spLocks noGrp="1"/>
          </p:cNvSpPr>
          <p:nvPr>
            <p:ph type="body" idx="1"/>
          </p:nvPr>
        </p:nvSpPr>
        <p:spPr>
          <a:xfrm>
            <a:off x="5691275" y="3602175"/>
            <a:ext cx="2895600" cy="41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SzPts val="1800"/>
              <a:buNone/>
            </a:pPr>
            <a:r>
              <a:rPr lang="en" sz="1400"/>
              <a:t>KL: Hiệu suất model phụ thuộc:</a:t>
            </a:r>
            <a:endParaRPr sz="1400"/>
          </a:p>
          <a:p>
            <a:pPr marL="457200" lvl="0" indent="-317500" algn="l" rtl="0">
              <a:lnSpc>
                <a:spcPct val="115000"/>
              </a:lnSpc>
              <a:spcBef>
                <a:spcPts val="1600"/>
              </a:spcBef>
              <a:spcAft>
                <a:spcPts val="0"/>
              </a:spcAft>
              <a:buSzPts val="1400"/>
              <a:buChar char="●"/>
            </a:pPr>
            <a:r>
              <a:rPr lang="en" sz="1400"/>
              <a:t>Delta</a:t>
            </a:r>
            <a:endParaRPr sz="1400"/>
          </a:p>
          <a:p>
            <a:pPr marL="457200" lvl="0" indent="-317500" algn="l" rtl="0">
              <a:lnSpc>
                <a:spcPct val="115000"/>
              </a:lnSpc>
              <a:spcBef>
                <a:spcPts val="0"/>
              </a:spcBef>
              <a:spcAft>
                <a:spcPts val="0"/>
              </a:spcAft>
              <a:buSzPts val="1400"/>
              <a:buChar char="●"/>
            </a:pPr>
            <a:r>
              <a:rPr lang="en" sz="1400"/>
              <a:t>Loại chuyển pha</a:t>
            </a:r>
            <a:endParaRPr sz="1400"/>
          </a:p>
        </p:txBody>
      </p:sp>
      <p:pic>
        <p:nvPicPr>
          <p:cNvPr id="282" name="Google Shape;282;p48"/>
          <p:cNvPicPr preferRelativeResize="0"/>
          <p:nvPr/>
        </p:nvPicPr>
        <p:blipFill rotWithShape="1">
          <a:blip r:embed="rId4">
            <a:alphaModFix/>
          </a:blip>
          <a:srcRect/>
          <a:stretch/>
        </p:blipFill>
        <p:spPr>
          <a:xfrm>
            <a:off x="5373500" y="736450"/>
            <a:ext cx="3617250" cy="2865725"/>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9"/>
          <p:cNvSpPr txBox="1">
            <a:spLocks noGrp="1"/>
          </p:cNvSpPr>
          <p:nvPr>
            <p:ph type="title"/>
          </p:nvPr>
        </p:nvSpPr>
        <p:spPr>
          <a:xfrm>
            <a:off x="311700" y="1978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Hiệu ứng tỉ đối kích thước</a:t>
            </a:r>
            <a:endParaRPr/>
          </a:p>
        </p:txBody>
      </p:sp>
      <p:sp>
        <p:nvSpPr>
          <p:cNvPr id="288" name="Google Shape;288;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1600"/>
              </a:spcAft>
              <a:buSzPts val="1800"/>
              <a:buNone/>
            </a:pPr>
            <a:endParaRPr sz="1400"/>
          </a:p>
        </p:txBody>
      </p:sp>
      <p:pic>
        <p:nvPicPr>
          <p:cNvPr id="289" name="Google Shape;289;p49"/>
          <p:cNvPicPr preferRelativeResize="0"/>
          <p:nvPr/>
        </p:nvPicPr>
        <p:blipFill>
          <a:blip r:embed="rId3">
            <a:alphaModFix/>
          </a:blip>
          <a:stretch>
            <a:fillRect/>
          </a:stretch>
        </p:blipFill>
        <p:spPr>
          <a:xfrm>
            <a:off x="311700" y="890125"/>
            <a:ext cx="5762300" cy="4141824"/>
          </a:xfrm>
          <a:prstGeom prst="rect">
            <a:avLst/>
          </a:prstGeom>
          <a:noFill/>
          <a:ln>
            <a:noFill/>
          </a:ln>
        </p:spPr>
      </p:pic>
      <p:pic>
        <p:nvPicPr>
          <p:cNvPr id="290" name="Google Shape;290;p49"/>
          <p:cNvPicPr preferRelativeResize="0"/>
          <p:nvPr/>
        </p:nvPicPr>
        <p:blipFill>
          <a:blip r:embed="rId4">
            <a:alphaModFix/>
          </a:blip>
          <a:stretch>
            <a:fillRect/>
          </a:stretch>
        </p:blipFill>
        <p:spPr>
          <a:xfrm>
            <a:off x="5848475" y="1093750"/>
            <a:ext cx="2983825" cy="2780675"/>
          </a:xfrm>
          <a:prstGeom prst="rect">
            <a:avLst/>
          </a:prstGeom>
          <a:noFill/>
          <a:ln>
            <a:noFill/>
          </a:ln>
        </p:spPr>
      </p:pic>
      <p:sp>
        <p:nvSpPr>
          <p:cNvPr id="291" name="Google Shape;291;p49"/>
          <p:cNvSpPr txBox="1"/>
          <p:nvPr/>
        </p:nvSpPr>
        <p:spPr>
          <a:xfrm>
            <a:off x="6843225" y="3916750"/>
            <a:ext cx="42567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Giản đồ pha</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Nhận xét sau khi nghiên cứu đầu ra lớp softmax</a:t>
            </a:r>
            <a:endParaRPr/>
          </a:p>
        </p:txBody>
      </p:sp>
      <p:sp>
        <p:nvSpPr>
          <p:cNvPr id="297" name="Google Shape;297;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800"/>
              <a:buNone/>
            </a:pPr>
            <a:r>
              <a:rPr lang="en"/>
              <a:t>Monte Carlo tại Delta=0 và 1 dễ hội tụ, Delta gần điểm 3 khó hội tụ</a:t>
            </a:r>
            <a:endParaRPr/>
          </a:p>
          <a:p>
            <a:pPr marL="0" lvl="0" indent="0" algn="l" rtl="0">
              <a:spcBef>
                <a:spcPts val="0"/>
              </a:spcBef>
              <a:spcAft>
                <a:spcPts val="0"/>
              </a:spcAft>
              <a:buClr>
                <a:schemeClr val="dk1"/>
              </a:buClr>
              <a:buSzPts val="1800"/>
              <a:buFont typeface="Arial"/>
              <a:buNone/>
            </a:pPr>
            <a:r>
              <a:rPr lang="en"/>
              <a:t>Học sâu tại Delta=0 và 1 nhiều nhiễu, Delta gần điểm 3 hiệu suất tốt hơn</a:t>
            </a:r>
            <a:endParaRPr/>
          </a:p>
          <a:p>
            <a:pPr marL="0" lvl="0" indent="0" algn="l" rtl="0">
              <a:lnSpc>
                <a:spcPct val="115000"/>
              </a:lnSpc>
              <a:spcBef>
                <a:spcPts val="1600"/>
              </a:spcBef>
              <a:spcAft>
                <a:spcPts val="0"/>
              </a:spcAft>
              <a:buSzPts val="1800"/>
              <a:buNone/>
            </a:pPr>
            <a:r>
              <a:rPr lang="en"/>
              <a:t>Giải thích:</a:t>
            </a:r>
            <a:endParaRPr/>
          </a:p>
          <a:p>
            <a:pPr marL="0" lvl="0" indent="0" algn="l" rtl="0">
              <a:spcBef>
                <a:spcPts val="1600"/>
              </a:spcBef>
              <a:spcAft>
                <a:spcPts val="0"/>
              </a:spcAft>
              <a:buSzPts val="1800"/>
              <a:buNone/>
            </a:pPr>
            <a:r>
              <a:rPr lang="en"/>
              <a:t>Monte Carlo cập nhật spin khó xảy ra hơn tại điểm 3</a:t>
            </a:r>
            <a:endParaRPr/>
          </a:p>
          <a:p>
            <a:pPr marL="0" lvl="0" indent="0" algn="l" rtl="0">
              <a:spcBef>
                <a:spcPts val="0"/>
              </a:spcBef>
              <a:spcAft>
                <a:spcPts val="0"/>
              </a:spcAft>
              <a:buClr>
                <a:schemeClr val="dk1"/>
              </a:buClr>
              <a:buSzPts val="1800"/>
              <a:buFont typeface="Arial"/>
              <a:buNone/>
            </a:pPr>
            <a:r>
              <a:rPr lang="en"/>
              <a:t>Học sâu chỉ quan tâm đến dữ liệu đầu vào (dữ liệu đã hội tụ)</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1"/>
          <p:cNvSpPr txBox="1">
            <a:spLocks noGrp="1"/>
          </p:cNvSpPr>
          <p:nvPr>
            <p:ph type="title"/>
          </p:nvPr>
        </p:nvSpPr>
        <p:spPr>
          <a:xfrm>
            <a:off x="311700" y="2529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Nghiên cứu 32 neuron layer gần cuối</a:t>
            </a:r>
            <a:endParaRPr/>
          </a:p>
        </p:txBody>
      </p:sp>
      <p:sp>
        <p:nvSpPr>
          <p:cNvPr id="303" name="Google Shape;303;p51"/>
          <p:cNvSpPr txBox="1">
            <a:spLocks noGrp="1"/>
          </p:cNvSpPr>
          <p:nvPr>
            <p:ph type="body" idx="1"/>
          </p:nvPr>
        </p:nvSpPr>
        <p:spPr>
          <a:xfrm>
            <a:off x="311700" y="1152475"/>
            <a:ext cx="32502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1600"/>
              </a:spcAft>
              <a:buSzPts val="1800"/>
              <a:buNone/>
            </a:pPr>
            <a:endParaRPr sz="1200"/>
          </a:p>
        </p:txBody>
      </p:sp>
      <p:pic>
        <p:nvPicPr>
          <p:cNvPr id="304" name="Google Shape;304;p51"/>
          <p:cNvPicPr preferRelativeResize="0"/>
          <p:nvPr/>
        </p:nvPicPr>
        <p:blipFill rotWithShape="1">
          <a:blip r:embed="rId3">
            <a:alphaModFix/>
          </a:blip>
          <a:srcRect/>
          <a:stretch/>
        </p:blipFill>
        <p:spPr>
          <a:xfrm>
            <a:off x="6393050" y="2250825"/>
            <a:ext cx="2509125" cy="2520375"/>
          </a:xfrm>
          <a:prstGeom prst="rect">
            <a:avLst/>
          </a:prstGeom>
          <a:noFill/>
          <a:ln>
            <a:noFill/>
          </a:ln>
        </p:spPr>
      </p:pic>
      <p:sp>
        <p:nvSpPr>
          <p:cNvPr id="305" name="Google Shape;305;p51"/>
          <p:cNvSpPr txBox="1"/>
          <p:nvPr/>
        </p:nvSpPr>
        <p:spPr>
          <a:xfrm>
            <a:off x="7052850" y="4747300"/>
            <a:ext cx="1523100" cy="1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Giản đồ pha</a:t>
            </a:r>
            <a:endParaRPr/>
          </a:p>
        </p:txBody>
      </p:sp>
      <p:pic>
        <p:nvPicPr>
          <p:cNvPr id="306" name="Google Shape;306;p51"/>
          <p:cNvPicPr preferRelativeResize="0"/>
          <p:nvPr/>
        </p:nvPicPr>
        <p:blipFill>
          <a:blip r:embed="rId4">
            <a:alphaModFix/>
          </a:blip>
          <a:stretch>
            <a:fillRect/>
          </a:stretch>
        </p:blipFill>
        <p:spPr>
          <a:xfrm>
            <a:off x="241925" y="2969054"/>
            <a:ext cx="2308999" cy="1704595"/>
          </a:xfrm>
          <a:prstGeom prst="rect">
            <a:avLst/>
          </a:prstGeom>
          <a:noFill/>
          <a:ln>
            <a:noFill/>
          </a:ln>
        </p:spPr>
      </p:pic>
      <p:pic>
        <p:nvPicPr>
          <p:cNvPr id="307" name="Google Shape;307;p51"/>
          <p:cNvPicPr preferRelativeResize="0"/>
          <p:nvPr/>
        </p:nvPicPr>
        <p:blipFill>
          <a:blip r:embed="rId5">
            <a:alphaModFix/>
          </a:blip>
          <a:stretch>
            <a:fillRect/>
          </a:stretch>
        </p:blipFill>
        <p:spPr>
          <a:xfrm>
            <a:off x="2572413" y="924625"/>
            <a:ext cx="2212425" cy="1728250"/>
          </a:xfrm>
          <a:prstGeom prst="rect">
            <a:avLst/>
          </a:prstGeom>
          <a:noFill/>
          <a:ln>
            <a:noFill/>
          </a:ln>
        </p:spPr>
      </p:pic>
      <p:pic>
        <p:nvPicPr>
          <p:cNvPr id="308" name="Google Shape;308;p51"/>
          <p:cNvPicPr preferRelativeResize="0"/>
          <p:nvPr/>
        </p:nvPicPr>
        <p:blipFill>
          <a:blip r:embed="rId6">
            <a:alphaModFix/>
          </a:blip>
          <a:stretch>
            <a:fillRect/>
          </a:stretch>
        </p:blipFill>
        <p:spPr>
          <a:xfrm>
            <a:off x="150450" y="933188"/>
            <a:ext cx="2308999" cy="1785263"/>
          </a:xfrm>
          <a:prstGeom prst="rect">
            <a:avLst/>
          </a:prstGeom>
          <a:noFill/>
          <a:ln>
            <a:noFill/>
          </a:ln>
        </p:spPr>
      </p:pic>
      <p:pic>
        <p:nvPicPr>
          <p:cNvPr id="309" name="Google Shape;309;p51"/>
          <p:cNvPicPr preferRelativeResize="0"/>
          <p:nvPr/>
        </p:nvPicPr>
        <p:blipFill>
          <a:blip r:embed="rId7">
            <a:alphaModFix/>
          </a:blip>
          <a:stretch>
            <a:fillRect/>
          </a:stretch>
        </p:blipFill>
        <p:spPr>
          <a:xfrm>
            <a:off x="2550925" y="2966207"/>
            <a:ext cx="2308999" cy="1772668"/>
          </a:xfrm>
          <a:prstGeom prst="rect">
            <a:avLst/>
          </a:prstGeom>
          <a:noFill/>
          <a:ln>
            <a:noFill/>
          </a:ln>
        </p:spPr>
      </p:pic>
      <p:sp>
        <p:nvSpPr>
          <p:cNvPr id="310" name="Google Shape;310;p51"/>
          <p:cNvSpPr txBox="1"/>
          <p:nvPr/>
        </p:nvSpPr>
        <p:spPr>
          <a:xfrm>
            <a:off x="9483325" y="2250825"/>
            <a:ext cx="73401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51"/>
          <p:cNvSpPr txBox="1"/>
          <p:nvPr/>
        </p:nvSpPr>
        <p:spPr>
          <a:xfrm>
            <a:off x="910825" y="2652875"/>
            <a:ext cx="1272600" cy="1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Delta=0.2</a:t>
            </a:r>
            <a:endParaRPr/>
          </a:p>
        </p:txBody>
      </p:sp>
      <p:sp>
        <p:nvSpPr>
          <p:cNvPr id="312" name="Google Shape;312;p51"/>
          <p:cNvSpPr txBox="1"/>
          <p:nvPr/>
        </p:nvSpPr>
        <p:spPr>
          <a:xfrm>
            <a:off x="3281650" y="2673050"/>
            <a:ext cx="1071600" cy="1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Delta=0.34</a:t>
            </a:r>
            <a:endParaRPr/>
          </a:p>
        </p:txBody>
      </p:sp>
      <p:sp>
        <p:nvSpPr>
          <p:cNvPr id="313" name="Google Shape;313;p51"/>
          <p:cNvSpPr txBox="1"/>
          <p:nvPr/>
        </p:nvSpPr>
        <p:spPr>
          <a:xfrm>
            <a:off x="860625" y="4679350"/>
            <a:ext cx="1071600" cy="2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Delta=0.7</a:t>
            </a:r>
            <a:endParaRPr/>
          </a:p>
        </p:txBody>
      </p:sp>
      <p:sp>
        <p:nvSpPr>
          <p:cNvPr id="314" name="Google Shape;314;p51"/>
          <p:cNvSpPr txBox="1"/>
          <p:nvPr/>
        </p:nvSpPr>
        <p:spPr>
          <a:xfrm>
            <a:off x="3281650" y="4719700"/>
            <a:ext cx="1071600" cy="2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Delta=1.0</a:t>
            </a:r>
            <a:endParaRPr/>
          </a:p>
        </p:txBody>
      </p:sp>
      <p:sp>
        <p:nvSpPr>
          <p:cNvPr id="315" name="Google Shape;315;p51"/>
          <p:cNvSpPr txBox="1"/>
          <p:nvPr/>
        </p:nvSpPr>
        <p:spPr>
          <a:xfrm>
            <a:off x="5320850" y="1019825"/>
            <a:ext cx="2808300" cy="1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Trục x: Nhiệt độ</a:t>
            </a:r>
            <a:endParaRPr sz="1200"/>
          </a:p>
          <a:p>
            <a:pPr marL="0" lvl="0" indent="0" algn="l" rtl="0">
              <a:spcBef>
                <a:spcPts val="0"/>
              </a:spcBef>
              <a:spcAft>
                <a:spcPts val="0"/>
              </a:spcAft>
              <a:buNone/>
            </a:pPr>
            <a:r>
              <a:rPr lang="en" sz="1200"/>
              <a:t>Trục y: Giá trị activation trung bình</a:t>
            </a:r>
            <a:endParaRPr sz="1200"/>
          </a:p>
          <a:p>
            <a:pPr marL="0" lvl="0" indent="0" algn="l" rtl="0">
              <a:spcBef>
                <a:spcPts val="0"/>
              </a:spcBef>
              <a:spcAft>
                <a:spcPts val="0"/>
              </a:spcAft>
              <a:buNone/>
            </a:pPr>
            <a:r>
              <a:rPr lang="en" sz="1200"/>
              <a:t>Mỗi đường tương tường mỗi neuron (32 neuron)</a:t>
            </a:r>
            <a:endParaRPr sz="1200"/>
          </a:p>
          <a:p>
            <a:pPr marL="0" lvl="0" indent="0" algn="l" rtl="0">
              <a:spcBef>
                <a:spcPts val="0"/>
              </a:spcBef>
              <a:spcAft>
                <a:spcPts val="0"/>
              </a:spcAft>
              <a:buNone/>
            </a:pPr>
            <a:r>
              <a:rPr lang="en" sz="1200"/>
              <a:t>KL: Chỉ quan sát được các neuron on off hoặc lazy =&gt; cần công cụ khác</a:t>
            </a:r>
            <a:endParaRPr sz="120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Tính giá trị SHAP cho mô hình học sâu</a:t>
            </a:r>
            <a:endParaRPr/>
          </a:p>
        </p:txBody>
      </p:sp>
      <p:sp>
        <p:nvSpPr>
          <p:cNvPr id="321" name="Google Shape;321;p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Những cách phân tích ở trên là chưa đủ</a:t>
            </a:r>
            <a:endParaRPr/>
          </a:p>
          <a:p>
            <a:pPr marL="0" lvl="0" indent="0" algn="l" rtl="0">
              <a:lnSpc>
                <a:spcPct val="115000"/>
              </a:lnSpc>
              <a:spcBef>
                <a:spcPts val="0"/>
              </a:spcBef>
              <a:spcAft>
                <a:spcPts val="0"/>
              </a:spcAft>
              <a:buSzPts val="1800"/>
              <a:buNone/>
            </a:pPr>
            <a:r>
              <a:rPr lang="en"/>
              <a:t>Cần cách tiếp cận nhiều tính thống kê hơn đó là SHAP PLOT</a:t>
            </a: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1600"/>
              </a:spcAft>
              <a:buSzPts val="1800"/>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Giới thiệu chung</a:t>
            </a:r>
            <a:endParaRPr/>
          </a:p>
        </p:txBody>
      </p:sp>
      <p:sp>
        <p:nvSpPr>
          <p:cNvPr id="107" name="Google Shape;107;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Font typeface="Arial"/>
              <a:buNone/>
            </a:pPr>
            <a:r>
              <a:rPr lang="en" sz="1400" dirty="0"/>
              <a:t>Trong đề tài này, chúng tôi nghiên cứu việc sử dụng học máy nghiên cứu mô hình XY 2 chiều tổng quát. Chúng tôi trình bày 2 vấn đề của việc phân loại pha của mô hình xy 2 chiều tổng quát. </a:t>
            </a:r>
            <a:endParaRPr sz="1400" dirty="0"/>
          </a:p>
          <a:p>
            <a:pPr marL="0" lvl="0" indent="0" algn="l" rtl="0">
              <a:lnSpc>
                <a:spcPct val="115000"/>
              </a:lnSpc>
              <a:spcBef>
                <a:spcPts val="1600"/>
              </a:spcBef>
              <a:spcAft>
                <a:spcPts val="0"/>
              </a:spcAft>
              <a:buClr>
                <a:schemeClr val="dk1"/>
              </a:buClr>
              <a:buSzPts val="1100"/>
              <a:buFont typeface="Arial"/>
              <a:buNone/>
            </a:pPr>
            <a:r>
              <a:rPr lang="en" dirty="0"/>
              <a:t>Liệu học máy có phân loại pha tốt hơn các phương pháp khác không ?</a:t>
            </a:r>
            <a:endParaRPr dirty="0"/>
          </a:p>
          <a:p>
            <a:pPr marL="0" lvl="0" indent="0" algn="l" rtl="0">
              <a:lnSpc>
                <a:spcPct val="115000"/>
              </a:lnSpc>
              <a:spcBef>
                <a:spcPts val="1600"/>
              </a:spcBef>
              <a:spcAft>
                <a:spcPts val="0"/>
              </a:spcAft>
              <a:buClr>
                <a:schemeClr val="dk1"/>
              </a:buClr>
              <a:buSzPts val="1100"/>
              <a:buFont typeface="Arial"/>
              <a:buNone/>
            </a:pPr>
            <a:r>
              <a:rPr lang="en" dirty="0"/>
              <a:t>Nó đã dùng đặc trưng gì để phân loại ?</a:t>
            </a:r>
            <a:endParaRPr dirty="0"/>
          </a:p>
          <a:p>
            <a:pPr marL="0" lvl="0" indent="0" algn="l" rtl="0">
              <a:lnSpc>
                <a:spcPct val="115000"/>
              </a:lnSpc>
              <a:spcBef>
                <a:spcPts val="1600"/>
              </a:spcBef>
              <a:spcAft>
                <a:spcPts val="1600"/>
              </a:spcAft>
              <a:buSzPts val="1800"/>
              <a:buNone/>
            </a:pPr>
            <a:endParaRPr sz="1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5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327" name="Google Shape;327;p5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328" name="Google Shape;328;p53"/>
          <p:cNvPicPr preferRelativeResize="0"/>
          <p:nvPr/>
        </p:nvPicPr>
        <p:blipFill rotWithShape="1">
          <a:blip r:embed="rId3">
            <a:alphaModFix/>
          </a:blip>
          <a:srcRect/>
          <a:stretch/>
        </p:blipFill>
        <p:spPr>
          <a:xfrm>
            <a:off x="-623612" y="82550"/>
            <a:ext cx="5835725" cy="2431541"/>
          </a:xfrm>
          <a:prstGeom prst="rect">
            <a:avLst/>
          </a:prstGeom>
          <a:noFill/>
          <a:ln>
            <a:noFill/>
          </a:ln>
        </p:spPr>
      </p:pic>
      <p:sp>
        <p:nvSpPr>
          <p:cNvPr id="329" name="Google Shape;329;p53"/>
          <p:cNvSpPr txBox="1"/>
          <p:nvPr/>
        </p:nvSpPr>
        <p:spPr>
          <a:xfrm>
            <a:off x="280825" y="88675"/>
            <a:ext cx="8602200" cy="162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1"/>
              </a:buClr>
              <a:buSzPts val="1100"/>
              <a:buFont typeface="Arial"/>
              <a:buNone/>
            </a:pPr>
            <a:r>
              <a:rPr lang="en" sz="1200" b="0" i="0" u="none" strike="noStrike" cap="none">
                <a:solidFill>
                  <a:schemeClr val="dk2"/>
                </a:solidFill>
                <a:latin typeface="Arial"/>
                <a:ea typeface="Arial"/>
                <a:cs typeface="Arial"/>
                <a:sym typeface="Arial"/>
              </a:rPr>
              <a:t>SHAP cho trường hợp Delta=0.2 và L=32. Từ dưới lên trên : điểm dữ liệu tại T&lt;Tc1 (pha F), điểm tại Tc1&lt;T&lt;Tc2 (pha N), điểm tại Tc2&lt;T (pha P)</a:t>
            </a:r>
            <a:endParaRPr sz="1200" b="0" i="0" u="none" strike="noStrike" cap="none">
              <a:solidFill>
                <a:srgbClr val="000000"/>
              </a:solidFill>
              <a:latin typeface="Arial"/>
              <a:ea typeface="Arial"/>
              <a:cs typeface="Arial"/>
              <a:sym typeface="Arial"/>
            </a:endParaRPr>
          </a:p>
        </p:txBody>
      </p:sp>
      <p:pic>
        <p:nvPicPr>
          <p:cNvPr id="330" name="Google Shape;330;p53"/>
          <p:cNvPicPr preferRelativeResize="0"/>
          <p:nvPr/>
        </p:nvPicPr>
        <p:blipFill rotWithShape="1">
          <a:blip r:embed="rId4">
            <a:alphaModFix/>
          </a:blip>
          <a:srcRect/>
          <a:stretch/>
        </p:blipFill>
        <p:spPr>
          <a:xfrm>
            <a:off x="-575575" y="1688362"/>
            <a:ext cx="5739650" cy="2391525"/>
          </a:xfrm>
          <a:prstGeom prst="rect">
            <a:avLst/>
          </a:prstGeom>
          <a:noFill/>
          <a:ln>
            <a:noFill/>
          </a:ln>
        </p:spPr>
      </p:pic>
      <p:pic>
        <p:nvPicPr>
          <p:cNvPr id="331" name="Google Shape;331;p53"/>
          <p:cNvPicPr preferRelativeResize="0"/>
          <p:nvPr/>
        </p:nvPicPr>
        <p:blipFill rotWithShape="1">
          <a:blip r:embed="rId5">
            <a:alphaModFix/>
          </a:blip>
          <a:srcRect/>
          <a:stretch/>
        </p:blipFill>
        <p:spPr>
          <a:xfrm>
            <a:off x="-602825" y="3207213"/>
            <a:ext cx="5835725" cy="2431564"/>
          </a:xfrm>
          <a:prstGeom prst="rect">
            <a:avLst/>
          </a:prstGeom>
          <a:noFill/>
          <a:ln>
            <a:noFill/>
          </a:ln>
        </p:spPr>
      </p:pic>
      <p:pic>
        <p:nvPicPr>
          <p:cNvPr id="332" name="Google Shape;332;p53"/>
          <p:cNvPicPr preferRelativeResize="0"/>
          <p:nvPr/>
        </p:nvPicPr>
        <p:blipFill rotWithShape="1">
          <a:blip r:embed="rId6">
            <a:alphaModFix/>
          </a:blip>
          <a:srcRect/>
          <a:stretch/>
        </p:blipFill>
        <p:spPr>
          <a:xfrm>
            <a:off x="5020576" y="445013"/>
            <a:ext cx="4123426" cy="3189775"/>
          </a:xfrm>
          <a:prstGeom prst="rect">
            <a:avLst/>
          </a:prstGeom>
          <a:noFill/>
          <a:ln>
            <a:noFill/>
          </a:ln>
        </p:spPr>
      </p:pic>
      <p:pic>
        <p:nvPicPr>
          <p:cNvPr id="333" name="Google Shape;333;p53"/>
          <p:cNvPicPr preferRelativeResize="0"/>
          <p:nvPr/>
        </p:nvPicPr>
        <p:blipFill rotWithShape="1">
          <a:blip r:embed="rId7">
            <a:alphaModFix/>
          </a:blip>
          <a:srcRect/>
          <a:stretch/>
        </p:blipFill>
        <p:spPr>
          <a:xfrm>
            <a:off x="6258550" y="3595575"/>
            <a:ext cx="1647475" cy="1654850"/>
          </a:xfrm>
          <a:prstGeom prst="rect">
            <a:avLst/>
          </a:prstGeom>
          <a:noFill/>
          <a:ln>
            <a:noFill/>
          </a:ln>
        </p:spPr>
      </p:pic>
      <p:sp>
        <p:nvSpPr>
          <p:cNvPr id="334" name="Google Shape;334;p53"/>
          <p:cNvSpPr txBox="1"/>
          <p:nvPr/>
        </p:nvSpPr>
        <p:spPr>
          <a:xfrm>
            <a:off x="7175775" y="3961075"/>
            <a:ext cx="42567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340" name="Google Shape;340;p5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sp>
        <p:nvSpPr>
          <p:cNvPr id="341" name="Google Shape;341;p54"/>
          <p:cNvSpPr txBox="1"/>
          <p:nvPr/>
        </p:nvSpPr>
        <p:spPr>
          <a:xfrm>
            <a:off x="236475" y="63275"/>
            <a:ext cx="7138800" cy="24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dk1"/>
              </a:buClr>
              <a:buSzPts val="1100"/>
              <a:buFont typeface="Arial"/>
              <a:buNone/>
            </a:pPr>
            <a:r>
              <a:rPr lang="en" sz="1200" b="0" i="0" u="none" strike="noStrike" cap="none">
                <a:solidFill>
                  <a:schemeClr val="dk2"/>
                </a:solidFill>
                <a:latin typeface="Arial"/>
                <a:ea typeface="Arial"/>
                <a:cs typeface="Arial"/>
                <a:sym typeface="Arial"/>
              </a:rPr>
              <a:t>Delta=0.34 và L=32. Từ dưới lên trên : điểm tại T&lt;Tc (pha F),  điểm tại Tc&lt;T (pha P).)</a:t>
            </a:r>
            <a:endParaRPr sz="1400" b="0" i="0" u="none" strike="noStrike" cap="none">
              <a:solidFill>
                <a:srgbClr val="000000"/>
              </a:solidFill>
              <a:latin typeface="Arial"/>
              <a:ea typeface="Arial"/>
              <a:cs typeface="Arial"/>
              <a:sym typeface="Arial"/>
            </a:endParaRPr>
          </a:p>
        </p:txBody>
      </p:sp>
      <p:pic>
        <p:nvPicPr>
          <p:cNvPr id="342" name="Google Shape;342;p54"/>
          <p:cNvPicPr preferRelativeResize="0"/>
          <p:nvPr/>
        </p:nvPicPr>
        <p:blipFill rotWithShape="1">
          <a:blip r:embed="rId3">
            <a:alphaModFix/>
          </a:blip>
          <a:srcRect/>
          <a:stretch/>
        </p:blipFill>
        <p:spPr>
          <a:xfrm>
            <a:off x="-598168" y="391675"/>
            <a:ext cx="6011363" cy="2504741"/>
          </a:xfrm>
          <a:prstGeom prst="rect">
            <a:avLst/>
          </a:prstGeom>
          <a:noFill/>
          <a:ln>
            <a:noFill/>
          </a:ln>
        </p:spPr>
      </p:pic>
      <p:pic>
        <p:nvPicPr>
          <p:cNvPr id="343" name="Google Shape;343;p54"/>
          <p:cNvPicPr preferRelativeResize="0"/>
          <p:nvPr/>
        </p:nvPicPr>
        <p:blipFill rotWithShape="1">
          <a:blip r:embed="rId4">
            <a:alphaModFix/>
          </a:blip>
          <a:srcRect/>
          <a:stretch/>
        </p:blipFill>
        <p:spPr>
          <a:xfrm>
            <a:off x="-598175" y="2638758"/>
            <a:ext cx="6011363" cy="2504741"/>
          </a:xfrm>
          <a:prstGeom prst="rect">
            <a:avLst/>
          </a:prstGeom>
          <a:noFill/>
          <a:ln>
            <a:noFill/>
          </a:ln>
        </p:spPr>
      </p:pic>
      <p:pic>
        <p:nvPicPr>
          <p:cNvPr id="344" name="Google Shape;344;p54"/>
          <p:cNvPicPr preferRelativeResize="0"/>
          <p:nvPr/>
        </p:nvPicPr>
        <p:blipFill rotWithShape="1">
          <a:blip r:embed="rId5">
            <a:alphaModFix/>
          </a:blip>
          <a:srcRect/>
          <a:stretch/>
        </p:blipFill>
        <p:spPr>
          <a:xfrm>
            <a:off x="5087675" y="644063"/>
            <a:ext cx="4008476" cy="2324275"/>
          </a:xfrm>
          <a:prstGeom prst="rect">
            <a:avLst/>
          </a:prstGeom>
          <a:noFill/>
          <a:ln>
            <a:noFill/>
          </a:ln>
        </p:spPr>
      </p:pic>
      <p:pic>
        <p:nvPicPr>
          <p:cNvPr id="345" name="Google Shape;345;p54"/>
          <p:cNvPicPr preferRelativeResize="0"/>
          <p:nvPr/>
        </p:nvPicPr>
        <p:blipFill rotWithShape="1">
          <a:blip r:embed="rId6">
            <a:alphaModFix/>
          </a:blip>
          <a:srcRect/>
          <a:stretch/>
        </p:blipFill>
        <p:spPr>
          <a:xfrm>
            <a:off x="5231500" y="3008550"/>
            <a:ext cx="1647475" cy="1654850"/>
          </a:xfrm>
          <a:prstGeom prst="rect">
            <a:avLst/>
          </a:prstGeom>
          <a:noFill/>
          <a:ln>
            <a:noFill/>
          </a:ln>
        </p:spPr>
      </p:pic>
      <p:sp>
        <p:nvSpPr>
          <p:cNvPr id="346" name="Google Shape;346;p54"/>
          <p:cNvSpPr txBox="1"/>
          <p:nvPr/>
        </p:nvSpPr>
        <p:spPr>
          <a:xfrm>
            <a:off x="5413200" y="4703625"/>
            <a:ext cx="4593300" cy="5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Giản đồ pha</a:t>
            </a:r>
            <a:endParaRPr/>
          </a:p>
        </p:txBody>
      </p:sp>
      <p:sp>
        <p:nvSpPr>
          <p:cNvPr id="347" name="Google Shape;347;p54"/>
          <p:cNvSpPr txBox="1"/>
          <p:nvPr/>
        </p:nvSpPr>
        <p:spPr>
          <a:xfrm>
            <a:off x="7353125" y="3244250"/>
            <a:ext cx="4256700" cy="4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KL: model quan sát </a:t>
            </a:r>
            <a:endParaRPr/>
          </a:p>
          <a:p>
            <a:pPr marL="0" lvl="0" indent="0" algn="l" rtl="0">
              <a:spcBef>
                <a:spcPts val="0"/>
              </a:spcBef>
              <a:spcAft>
                <a:spcPts val="0"/>
              </a:spcAft>
              <a:buNone/>
            </a:pPr>
            <a:r>
              <a:rPr lang="en"/>
              <a:t>giống con người trên </a:t>
            </a:r>
            <a:endParaRPr/>
          </a:p>
          <a:p>
            <a:pPr marL="0" lvl="0" indent="0" algn="l" rtl="0">
              <a:spcBef>
                <a:spcPts val="0"/>
              </a:spcBef>
              <a:spcAft>
                <a:spcPts val="0"/>
              </a:spcAft>
              <a:buNone/>
            </a:pPr>
            <a:r>
              <a:rPr lang="en"/>
              <a:t>từng cụm spin</a:t>
            </a:r>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SHAP với đầu vào vortex</a:t>
            </a:r>
            <a:endParaRPr/>
          </a:p>
        </p:txBody>
      </p:sp>
      <p:sp>
        <p:nvSpPr>
          <p:cNvPr id="353" name="Google Shape;353;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54" name="Google Shape;354;p55"/>
          <p:cNvPicPr preferRelativeResize="0"/>
          <p:nvPr/>
        </p:nvPicPr>
        <p:blipFill>
          <a:blip r:embed="rId3">
            <a:alphaModFix/>
          </a:blip>
          <a:stretch>
            <a:fillRect/>
          </a:stretch>
        </p:blipFill>
        <p:spPr>
          <a:xfrm>
            <a:off x="3029861" y="2847083"/>
            <a:ext cx="6321588" cy="2633992"/>
          </a:xfrm>
          <a:prstGeom prst="rect">
            <a:avLst/>
          </a:prstGeom>
          <a:noFill/>
          <a:ln>
            <a:noFill/>
          </a:ln>
        </p:spPr>
      </p:pic>
      <p:pic>
        <p:nvPicPr>
          <p:cNvPr id="355" name="Google Shape;355;p55"/>
          <p:cNvPicPr preferRelativeResize="0"/>
          <p:nvPr/>
        </p:nvPicPr>
        <p:blipFill>
          <a:blip r:embed="rId4">
            <a:alphaModFix/>
          </a:blip>
          <a:stretch>
            <a:fillRect/>
          </a:stretch>
        </p:blipFill>
        <p:spPr>
          <a:xfrm>
            <a:off x="2958100" y="1017725"/>
            <a:ext cx="6321588" cy="2633993"/>
          </a:xfrm>
          <a:prstGeom prst="rect">
            <a:avLst/>
          </a:prstGeom>
          <a:noFill/>
          <a:ln>
            <a:noFill/>
          </a:ln>
        </p:spPr>
      </p:pic>
      <p:pic>
        <p:nvPicPr>
          <p:cNvPr id="356" name="Google Shape;356;p55"/>
          <p:cNvPicPr preferRelativeResize="0"/>
          <p:nvPr/>
        </p:nvPicPr>
        <p:blipFill rotWithShape="1">
          <a:blip r:embed="rId5">
            <a:alphaModFix/>
          </a:blip>
          <a:srcRect/>
          <a:stretch/>
        </p:blipFill>
        <p:spPr>
          <a:xfrm>
            <a:off x="539400" y="2378225"/>
            <a:ext cx="1647475" cy="1654850"/>
          </a:xfrm>
          <a:prstGeom prst="rect">
            <a:avLst/>
          </a:prstGeom>
          <a:noFill/>
          <a:ln>
            <a:noFill/>
          </a:ln>
        </p:spPr>
      </p:pic>
      <p:sp>
        <p:nvSpPr>
          <p:cNvPr id="357" name="Google Shape;357;p55"/>
          <p:cNvSpPr txBox="1"/>
          <p:nvPr/>
        </p:nvSpPr>
        <p:spPr>
          <a:xfrm>
            <a:off x="669375" y="4033075"/>
            <a:ext cx="4593300" cy="5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Giản đồ pha</a:t>
            </a:r>
            <a:endParaRPr/>
          </a:p>
        </p:txBody>
      </p:sp>
      <p:sp>
        <p:nvSpPr>
          <p:cNvPr id="358" name="Google Shape;358;p55"/>
          <p:cNvSpPr txBox="1"/>
          <p:nvPr/>
        </p:nvSpPr>
        <p:spPr>
          <a:xfrm>
            <a:off x="311700" y="1152475"/>
            <a:ext cx="7340100" cy="85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Delta=0.7, đầu vào vortex, 64</a:t>
            </a: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4 Kết luận</a:t>
            </a:r>
            <a:endParaRPr/>
          </a:p>
        </p:txBody>
      </p:sp>
      <p:sp>
        <p:nvSpPr>
          <p:cNvPr id="364" name="Google Shape;364;p5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600"/>
              </a:spcBef>
              <a:spcAft>
                <a:spcPts val="0"/>
              </a:spcAft>
              <a:buSzPts val="1800"/>
              <a:buChar char="●"/>
            </a:pPr>
            <a:r>
              <a:rPr lang="en"/>
              <a:t>Phần 1 : Phương pháp học sâu có hiệu suất tốt hơn</a:t>
            </a:r>
            <a:endParaRPr/>
          </a:p>
          <a:p>
            <a:pPr marL="457200" lvl="0" indent="-342900" algn="l" rtl="0">
              <a:lnSpc>
                <a:spcPct val="115000"/>
              </a:lnSpc>
              <a:spcBef>
                <a:spcPts val="0"/>
              </a:spcBef>
              <a:spcAft>
                <a:spcPts val="0"/>
              </a:spcAft>
              <a:buSzPts val="1800"/>
              <a:buChar char="●"/>
            </a:pPr>
            <a:r>
              <a:rPr lang="en"/>
              <a:t>Phần 2: Model học sâu quan sát giống như cách mắt người quan sát, dựa theo từng cụm để đưa ra kết luận xem mẫu đó thuộc pha nào</a:t>
            </a:r>
            <a:endParaRPr/>
          </a:p>
          <a:p>
            <a:pPr marL="0" lvl="0" indent="0" algn="l" rtl="0">
              <a:spcBef>
                <a:spcPts val="1600"/>
              </a:spcBef>
              <a:spcAft>
                <a:spcPts val="0"/>
              </a:spcAft>
              <a:buClr>
                <a:schemeClr val="dk1"/>
              </a:buClr>
              <a:buSzPts val="1100"/>
              <a:buFont typeface="Arial"/>
              <a:buNone/>
            </a:pPr>
            <a:r>
              <a:rPr lang="en"/>
              <a:t>Chúng ta đã khảo sát việc áp dụng deep learning khảo sát xy model tổng quát. Có chỗ chúng ta chưa lý giải được, nhưng về cơ bản, đây là 1 cách tiếp cận mạnh mẽ và nhiều hứa hẹn</a:t>
            </a:r>
            <a:endParaRPr/>
          </a:p>
          <a:p>
            <a:pPr marL="0" lvl="0" indent="0" algn="l" rtl="0">
              <a:lnSpc>
                <a:spcPct val="115000"/>
              </a:lnSpc>
              <a:spcBef>
                <a:spcPts val="1600"/>
              </a:spcBef>
              <a:spcAft>
                <a:spcPts val="1600"/>
              </a:spcAft>
              <a:buSzPts val="1800"/>
              <a:buNone/>
            </a:pP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370" name="Google Shape;370;p5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371" name="Google Shape;371;p57"/>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Bài toán</a:t>
            </a:r>
            <a:endParaRPr/>
          </a:p>
        </p:txBody>
      </p:sp>
      <p:sp>
        <p:nvSpPr>
          <p:cNvPr id="114" name="Google Shape;114;p27"/>
          <p:cNvSpPr txBox="1">
            <a:spLocks noGrp="1"/>
          </p:cNvSpPr>
          <p:nvPr>
            <p:ph type="body" idx="1"/>
          </p:nvPr>
        </p:nvSpPr>
        <p:spPr>
          <a:xfrm>
            <a:off x="311700" y="1152475"/>
            <a:ext cx="8520600" cy="1519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a:t>Mô hình XY tổng quát</a:t>
            </a:r>
            <a:endParaRPr/>
          </a:p>
          <a:p>
            <a:pPr marL="0" lvl="0" indent="0" algn="l" rtl="0">
              <a:lnSpc>
                <a:spcPct val="115000"/>
              </a:lnSpc>
              <a:spcBef>
                <a:spcPts val="1600"/>
              </a:spcBef>
              <a:spcAft>
                <a:spcPts val="0"/>
              </a:spcAft>
              <a:buSzPts val="1800"/>
              <a:buNone/>
            </a:pPr>
            <a:r>
              <a:rPr lang="en"/>
              <a:t>Hamilton của hệ:</a:t>
            </a:r>
            <a:endParaRPr/>
          </a:p>
          <a:p>
            <a:pPr marL="0" lvl="0" indent="0" algn="l" rtl="0">
              <a:lnSpc>
                <a:spcPct val="115000"/>
              </a:lnSpc>
              <a:spcBef>
                <a:spcPts val="1600"/>
              </a:spcBef>
              <a:spcAft>
                <a:spcPts val="0"/>
              </a:spcAft>
              <a:buSzPts val="1800"/>
              <a:buNone/>
            </a:pPr>
            <a:endParaRPr/>
          </a:p>
          <a:p>
            <a:pPr marL="0" lvl="0" indent="0" algn="l" rtl="0">
              <a:lnSpc>
                <a:spcPct val="100000"/>
              </a:lnSpc>
              <a:spcBef>
                <a:spcPts val="1600"/>
              </a:spcBef>
              <a:spcAft>
                <a:spcPts val="0"/>
              </a:spcAft>
              <a:buNone/>
            </a:pPr>
            <a:endParaRPr>
              <a:solidFill>
                <a:srgbClr val="000000"/>
              </a:solidFill>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r>
              <a:rPr lang="en"/>
              <a:t>q là số nguyên dương, mỗi giá trị của q sẽ đại diện cho 1 mô hình cụ thể</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Clr>
                <a:schemeClr val="dk1"/>
              </a:buClr>
              <a:buSzPts val="1100"/>
              <a:buFont typeface="Arial"/>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115" name="Google Shape;115;p27" descr=" H = -J\sum_{\langle ij\rangle} [\Delta \cos(\theta_i-\theta_j) + (1-\Delta) \cos(q\theta_i-q\theta_j)]" title="MathEquation,#000000"/>
          <p:cNvPicPr preferRelativeResize="0"/>
          <p:nvPr/>
        </p:nvPicPr>
        <p:blipFill rotWithShape="1">
          <a:blip r:embed="rId3">
            <a:alphaModFix/>
          </a:blip>
          <a:srcRect/>
          <a:stretch/>
        </p:blipFill>
        <p:spPr>
          <a:xfrm>
            <a:off x="638685" y="2367069"/>
            <a:ext cx="8018250" cy="481100"/>
          </a:xfrm>
          <a:prstGeom prst="rect">
            <a:avLst/>
          </a:prstGeom>
          <a:noFill/>
          <a:ln>
            <a:noFill/>
          </a:ln>
        </p:spPr>
      </p:pic>
      <p:sp>
        <p:nvSpPr>
          <p:cNvPr id="116" name="Google Shape;116;p27"/>
          <p:cNvSpPr txBox="1"/>
          <p:nvPr/>
        </p:nvSpPr>
        <p:spPr>
          <a:xfrm>
            <a:off x="3129725" y="3199025"/>
            <a:ext cx="1587600" cy="278400"/>
          </a:xfrm>
          <a:prstGeom prst="rect">
            <a:avLst/>
          </a:prstGeom>
          <a:noFill/>
          <a:ln>
            <a:noFill/>
          </a:ln>
        </p:spPr>
        <p:txBody>
          <a:bodyPr spcFirstLastPara="1" wrap="square" lIns="91425" tIns="91425" rIns="91425" bIns="91425" anchor="t" anchorCtr="0">
            <a:noAutofit/>
          </a:bodyPr>
          <a:lstStyle/>
          <a:p>
            <a:pPr marL="0" lvl="0" indent="0" algn="l" rtl="0">
              <a:spcBef>
                <a:spcPts val="1600"/>
              </a:spcBef>
              <a:spcAft>
                <a:spcPts val="0"/>
              </a:spcAft>
              <a:buClr>
                <a:schemeClr val="dk1"/>
              </a:buClr>
              <a:buSzPts val="1100"/>
              <a:buFont typeface="Arial"/>
              <a:buNone/>
            </a:pPr>
            <a:r>
              <a:rPr lang="en" sz="1800">
                <a:solidFill>
                  <a:schemeClr val="dk1"/>
                </a:solidFill>
              </a:rPr>
              <a:t>ferromagnetic</a:t>
            </a:r>
            <a:endParaRPr sz="1800"/>
          </a:p>
        </p:txBody>
      </p:sp>
      <p:sp>
        <p:nvSpPr>
          <p:cNvPr id="117" name="Google Shape;117;p27"/>
          <p:cNvSpPr txBox="1"/>
          <p:nvPr/>
        </p:nvSpPr>
        <p:spPr>
          <a:xfrm>
            <a:off x="6661875" y="3199025"/>
            <a:ext cx="1656000" cy="417900"/>
          </a:xfrm>
          <a:prstGeom prst="rect">
            <a:avLst/>
          </a:prstGeom>
          <a:noFill/>
          <a:ln>
            <a:noFill/>
          </a:ln>
        </p:spPr>
        <p:txBody>
          <a:bodyPr spcFirstLastPara="1" wrap="square" lIns="91425" tIns="91425" rIns="91425" bIns="91425" anchor="t" anchorCtr="0">
            <a:noAutofit/>
          </a:bodyPr>
          <a:lstStyle/>
          <a:p>
            <a:pPr marL="0" lvl="0" indent="0" algn="l" rtl="0">
              <a:spcBef>
                <a:spcPts val="1600"/>
              </a:spcBef>
              <a:spcAft>
                <a:spcPts val="0"/>
              </a:spcAft>
              <a:buClr>
                <a:schemeClr val="dk1"/>
              </a:buClr>
              <a:buSzPts val="1100"/>
              <a:buFont typeface="Arial"/>
              <a:buNone/>
            </a:pPr>
            <a:r>
              <a:rPr lang="en" sz="1800">
                <a:solidFill>
                  <a:schemeClr val="dk1"/>
                </a:solidFill>
              </a:rPr>
              <a:t>nematic</a:t>
            </a:r>
            <a:endParaRPr sz="1800"/>
          </a:p>
        </p:txBody>
      </p:sp>
      <p:cxnSp>
        <p:nvCxnSpPr>
          <p:cNvPr id="118" name="Google Shape;118;p27"/>
          <p:cNvCxnSpPr>
            <a:endCxn id="116" idx="2"/>
          </p:cNvCxnSpPr>
          <p:nvPr/>
        </p:nvCxnSpPr>
        <p:spPr>
          <a:xfrm>
            <a:off x="3616625" y="2879825"/>
            <a:ext cx="306900" cy="597600"/>
          </a:xfrm>
          <a:prstGeom prst="straightConnector1">
            <a:avLst/>
          </a:prstGeom>
          <a:noFill/>
          <a:ln w="9525" cap="flat" cmpd="sng">
            <a:solidFill>
              <a:schemeClr val="dk2"/>
            </a:solidFill>
            <a:prstDash val="solid"/>
            <a:round/>
            <a:headEnd type="none" w="med" len="med"/>
            <a:tailEnd type="triangle" w="med" len="med"/>
          </a:ln>
        </p:spPr>
      </p:cxnSp>
      <p:cxnSp>
        <p:nvCxnSpPr>
          <p:cNvPr id="119" name="Google Shape;119;p27"/>
          <p:cNvCxnSpPr/>
          <p:nvPr/>
        </p:nvCxnSpPr>
        <p:spPr>
          <a:xfrm rot="10800000">
            <a:off x="7085600" y="3000275"/>
            <a:ext cx="13500" cy="509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Mô hình XY cho q=2</a:t>
            </a:r>
            <a:endParaRPr/>
          </a:p>
        </p:txBody>
      </p:sp>
      <p:sp>
        <p:nvSpPr>
          <p:cNvPr id="125" name="Google Shape;125;p28"/>
          <p:cNvSpPr txBox="1">
            <a:spLocks noGrp="1"/>
          </p:cNvSpPr>
          <p:nvPr>
            <p:ph type="body" idx="1"/>
          </p:nvPr>
        </p:nvSpPr>
        <p:spPr>
          <a:xfrm>
            <a:off x="311700" y="1152475"/>
            <a:ext cx="3936900" cy="34164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SzPts val="1800"/>
              <a:buNone/>
            </a:pPr>
            <a:r>
              <a:rPr lang="en"/>
              <a:t>Hình bên là giản đồ pha của hệ.</a:t>
            </a:r>
            <a:endParaRPr/>
          </a:p>
          <a:p>
            <a:pPr marL="457200" lvl="0" indent="-342900" algn="l" rtl="0">
              <a:lnSpc>
                <a:spcPct val="115000"/>
              </a:lnSpc>
              <a:spcBef>
                <a:spcPts val="0"/>
              </a:spcBef>
              <a:spcAft>
                <a:spcPts val="0"/>
              </a:spcAft>
              <a:buSzPts val="1800"/>
              <a:buChar char="●"/>
            </a:pPr>
            <a:r>
              <a:rPr lang="en"/>
              <a:t>P: Pha thuận từ (paramagnetic)</a:t>
            </a:r>
            <a:endParaRPr/>
          </a:p>
          <a:p>
            <a:pPr marL="457200" lvl="0" indent="-342900" algn="l" rtl="0">
              <a:lnSpc>
                <a:spcPct val="115000"/>
              </a:lnSpc>
              <a:spcBef>
                <a:spcPts val="0"/>
              </a:spcBef>
              <a:spcAft>
                <a:spcPts val="0"/>
              </a:spcAft>
              <a:buSzPts val="1800"/>
              <a:buChar char="●"/>
            </a:pPr>
            <a:r>
              <a:rPr lang="en"/>
              <a:t>N: Pha nematic</a:t>
            </a:r>
            <a:endParaRPr/>
          </a:p>
          <a:p>
            <a:pPr marL="457200" lvl="0" indent="-342900" algn="l" rtl="0">
              <a:lnSpc>
                <a:spcPct val="115000"/>
              </a:lnSpc>
              <a:spcBef>
                <a:spcPts val="0"/>
              </a:spcBef>
              <a:spcAft>
                <a:spcPts val="0"/>
              </a:spcAft>
              <a:buSzPts val="1800"/>
              <a:buChar char="●"/>
            </a:pPr>
            <a:r>
              <a:rPr lang="en"/>
              <a:t>F: Pha giả sắt từ (ferromagnetic)</a:t>
            </a:r>
            <a:endParaRPr/>
          </a:p>
          <a:p>
            <a:pPr marL="114300" lvl="0" indent="0" algn="l" rtl="0">
              <a:lnSpc>
                <a:spcPct val="115000"/>
              </a:lnSpc>
              <a:spcBef>
                <a:spcPts val="0"/>
              </a:spcBef>
              <a:spcAft>
                <a:spcPts val="0"/>
              </a:spcAft>
              <a:buSzPts val="1800"/>
              <a:buNone/>
            </a:pPr>
            <a:r>
              <a:rPr lang="en"/>
              <a:t>Điểm ba với       = 0.325</a:t>
            </a:r>
            <a:endParaRPr/>
          </a:p>
          <a:p>
            <a:pPr marL="0" lvl="0" indent="0" algn="l" rtl="0">
              <a:lnSpc>
                <a:spcPct val="115000"/>
              </a:lnSpc>
              <a:spcBef>
                <a:spcPts val="1600"/>
              </a:spcBef>
              <a:spcAft>
                <a:spcPts val="0"/>
              </a:spcAft>
              <a:buSzPts val="1800"/>
              <a:buNone/>
            </a:pPr>
            <a:endParaRPr/>
          </a:p>
          <a:p>
            <a:pPr marL="0" lvl="0" indent="0" algn="l" rtl="0">
              <a:lnSpc>
                <a:spcPct val="115000"/>
              </a:lnSpc>
              <a:spcBef>
                <a:spcPts val="1600"/>
              </a:spcBef>
              <a:spcAft>
                <a:spcPts val="1600"/>
              </a:spcAft>
              <a:buSzPts val="1800"/>
              <a:buNone/>
            </a:pPr>
            <a:endParaRPr/>
          </a:p>
        </p:txBody>
      </p:sp>
      <p:pic>
        <p:nvPicPr>
          <p:cNvPr id="126" name="Google Shape;126;p28"/>
          <p:cNvPicPr preferRelativeResize="0"/>
          <p:nvPr/>
        </p:nvPicPr>
        <p:blipFill rotWithShape="1">
          <a:blip r:embed="rId3">
            <a:alphaModFix/>
          </a:blip>
          <a:srcRect/>
          <a:stretch/>
        </p:blipFill>
        <p:spPr>
          <a:xfrm>
            <a:off x="4572000" y="438150"/>
            <a:ext cx="4248150" cy="4267200"/>
          </a:xfrm>
          <a:prstGeom prst="rect">
            <a:avLst/>
          </a:prstGeom>
          <a:noFill/>
          <a:ln>
            <a:noFill/>
          </a:ln>
        </p:spPr>
      </p:pic>
      <p:pic>
        <p:nvPicPr>
          <p:cNvPr id="127" name="Google Shape;127;p28" descr="\Delta" title="MathEquation,#000000"/>
          <p:cNvPicPr preferRelativeResize="0"/>
          <p:nvPr/>
        </p:nvPicPr>
        <p:blipFill>
          <a:blip r:embed="rId4">
            <a:alphaModFix/>
          </a:blip>
          <a:stretch>
            <a:fillRect/>
          </a:stretch>
        </p:blipFill>
        <p:spPr>
          <a:xfrm>
            <a:off x="1861825" y="2790225"/>
            <a:ext cx="311700" cy="339383"/>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Phương pháp công cụ để giải</a:t>
            </a:r>
            <a:endParaRPr/>
          </a:p>
        </p:txBody>
      </p:sp>
      <p:sp>
        <p:nvSpPr>
          <p:cNvPr id="133" name="Google Shape;133;p2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 b="1"/>
              <a:t>Công cụ 1:Mô phỏng Monte Carlo</a:t>
            </a:r>
            <a:endParaRPr b="1"/>
          </a:p>
          <a:p>
            <a:pPr marL="0" lvl="0" indent="0" algn="l" rtl="0">
              <a:lnSpc>
                <a:spcPct val="115000"/>
              </a:lnSpc>
              <a:spcBef>
                <a:spcPts val="0"/>
              </a:spcBef>
              <a:spcAft>
                <a:spcPts val="0"/>
              </a:spcAft>
              <a:buSzPts val="1800"/>
              <a:buNone/>
            </a:pPr>
            <a:endParaRPr/>
          </a:p>
          <a:p>
            <a:pPr marL="0" lvl="0" indent="0" algn="l" rtl="0">
              <a:lnSpc>
                <a:spcPct val="100000"/>
              </a:lnSpc>
              <a:spcBef>
                <a:spcPts val="0"/>
              </a:spcBef>
              <a:spcAft>
                <a:spcPts val="0"/>
              </a:spcAft>
              <a:buSzPts val="1100"/>
              <a:buNone/>
            </a:pPr>
            <a:r>
              <a:rPr lang="en">
                <a:solidFill>
                  <a:schemeClr val="dk1"/>
                </a:solidFill>
              </a:rPr>
              <a:t>Mô phỏng Monte Carlo cho hệ mạng 2 chiều hình vuông với kích thước LxL</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600"/>
              </a:spcBef>
              <a:spcAft>
                <a:spcPts val="0"/>
              </a:spcAft>
              <a:buSzPts val="1800"/>
              <a:buNone/>
            </a:pPr>
            <a:r>
              <a:rPr lang="en"/>
              <a:t>Thuật toán : </a:t>
            </a:r>
            <a:r>
              <a:rPr lang="en">
                <a:solidFill>
                  <a:schemeClr val="dk1"/>
                </a:solidFill>
              </a:rPr>
              <a:t>Metropolis, Wolft, Over-relaxation </a:t>
            </a:r>
            <a:endParaRPr/>
          </a:p>
          <a:p>
            <a:pPr marL="0" lvl="0" indent="0" algn="l" rtl="0">
              <a:spcBef>
                <a:spcPts val="0"/>
              </a:spcBef>
              <a:spcAft>
                <a:spcPts val="0"/>
              </a:spcAft>
              <a:buSzPts val="1800"/>
              <a:buNone/>
            </a:pPr>
            <a:endParaRPr/>
          </a:p>
          <a:p>
            <a:pPr marL="0" lvl="0" indent="0" algn="l" rtl="0">
              <a:spcBef>
                <a:spcPts val="0"/>
              </a:spcBef>
              <a:spcAft>
                <a:spcPts val="0"/>
              </a:spcAft>
              <a:buClr>
                <a:schemeClr val="dk1"/>
              </a:buClr>
              <a:buSzPts val="1800"/>
              <a:buFont typeface="Arial"/>
              <a:buNone/>
            </a:pPr>
            <a:r>
              <a:rPr lang="en"/>
              <a:t>Monte Carlo được dùng để sinh dữ liệu, cung cấp cho mô hình học sâu</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800"/>
              <a:buFont typeface="Arial"/>
              <a:buNone/>
            </a:pPr>
            <a:r>
              <a:rPr lang="en" sz="2400">
                <a:solidFill>
                  <a:schemeClr val="dk2"/>
                </a:solidFill>
              </a:rPr>
              <a:t>Mô phỏng monte carlo</a:t>
            </a:r>
            <a:endParaRPr sz="2400"/>
          </a:p>
        </p:txBody>
      </p:sp>
      <p:sp>
        <p:nvSpPr>
          <p:cNvPr id="139" name="Google Shape;139;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600"/>
              </a:spcBef>
              <a:spcAft>
                <a:spcPts val="0"/>
              </a:spcAft>
              <a:buClr>
                <a:schemeClr val="dk1"/>
              </a:buClr>
              <a:buSzPts val="1100"/>
              <a:buNone/>
            </a:pPr>
            <a:r>
              <a:rPr lang="en"/>
              <a:t>Mô phỏng L=12,16,24,32,40,48,56,64. </a:t>
            </a:r>
            <a:endParaRPr/>
          </a:p>
          <a:p>
            <a:pPr marL="0" lvl="0" indent="0" algn="l" rtl="0">
              <a:lnSpc>
                <a:spcPct val="115000"/>
              </a:lnSpc>
              <a:spcBef>
                <a:spcPts val="1600"/>
              </a:spcBef>
              <a:spcAft>
                <a:spcPts val="0"/>
              </a:spcAft>
              <a:buClr>
                <a:schemeClr val="dk1"/>
              </a:buClr>
              <a:buSzPts val="1100"/>
              <a:buNone/>
            </a:pPr>
            <a:r>
              <a:rPr lang="en"/>
              <a:t>Mỗi       và mỗi L: 456000 mẫu</a:t>
            </a:r>
            <a:endParaRPr/>
          </a:p>
          <a:p>
            <a:pPr marL="0" lvl="0" indent="0" algn="l" rtl="0">
              <a:lnSpc>
                <a:spcPct val="115000"/>
              </a:lnSpc>
              <a:spcBef>
                <a:spcPts val="1600"/>
              </a:spcBef>
              <a:spcAft>
                <a:spcPts val="0"/>
              </a:spcAft>
              <a:buClr>
                <a:schemeClr val="dk1"/>
              </a:buClr>
              <a:buSzPts val="1100"/>
              <a:buNone/>
            </a:pPr>
            <a:r>
              <a:rPr lang="en"/>
              <a:t>{0:pha P, 1:pha N, 2:pha F}</a:t>
            </a:r>
            <a:endParaRPr/>
          </a:p>
          <a:p>
            <a:pPr marL="0" lvl="0" indent="0" algn="l" rtl="0">
              <a:lnSpc>
                <a:spcPct val="115000"/>
              </a:lnSpc>
              <a:spcBef>
                <a:spcPts val="1600"/>
              </a:spcBef>
              <a:spcAft>
                <a:spcPts val="0"/>
              </a:spcAft>
              <a:buClr>
                <a:schemeClr val="dk1"/>
              </a:buClr>
              <a:buSzPts val="1100"/>
              <a:buNone/>
            </a:pPr>
            <a:r>
              <a:rPr lang="en"/>
              <a:t>Mỗi       và mỗi L</a:t>
            </a:r>
            <a:endParaRPr/>
          </a:p>
          <a:p>
            <a:pPr marL="285750" lvl="0" indent="-285750" algn="l" rtl="0">
              <a:lnSpc>
                <a:spcPct val="115000"/>
              </a:lnSpc>
              <a:spcBef>
                <a:spcPts val="1600"/>
              </a:spcBef>
              <a:spcAft>
                <a:spcPts val="0"/>
              </a:spcAft>
              <a:buClr>
                <a:schemeClr val="dk1"/>
              </a:buClr>
              <a:buSzPts val="1100"/>
              <a:buChar char="●"/>
            </a:pPr>
            <a:r>
              <a:rPr lang="en" sz="1400"/>
              <a:t>20% của dữ liệu sẽ làm tập test</a:t>
            </a:r>
            <a:endParaRPr sz="1400"/>
          </a:p>
          <a:p>
            <a:pPr marL="285750" lvl="0" indent="-285750" algn="l" rtl="0">
              <a:lnSpc>
                <a:spcPct val="115000"/>
              </a:lnSpc>
              <a:spcBef>
                <a:spcPts val="1600"/>
              </a:spcBef>
              <a:spcAft>
                <a:spcPts val="0"/>
              </a:spcAft>
              <a:buClr>
                <a:schemeClr val="dk1"/>
              </a:buClr>
              <a:buSzPts val="1100"/>
              <a:buChar char="●"/>
            </a:pPr>
            <a:r>
              <a:rPr lang="en" sz="1400"/>
              <a:t>20% của 80% dữ liệu còn lại sẽ làm tập validation</a:t>
            </a:r>
            <a:endParaRPr sz="1400"/>
          </a:p>
          <a:p>
            <a:pPr marL="285750" lvl="0" indent="-285750" algn="l" rtl="0">
              <a:lnSpc>
                <a:spcPct val="115000"/>
              </a:lnSpc>
              <a:spcBef>
                <a:spcPts val="1600"/>
              </a:spcBef>
              <a:spcAft>
                <a:spcPts val="0"/>
              </a:spcAft>
              <a:buClr>
                <a:schemeClr val="dk1"/>
              </a:buClr>
              <a:buSzPts val="1100"/>
              <a:buChar char="●"/>
            </a:pPr>
            <a:r>
              <a:rPr lang="en" sz="1400"/>
              <a:t>dữ liệu còn lại sẽ làm tập train</a:t>
            </a:r>
            <a:endParaRPr/>
          </a:p>
          <a:p>
            <a:pPr marL="0" lvl="0" indent="0" algn="l" rtl="0">
              <a:lnSpc>
                <a:spcPct val="115000"/>
              </a:lnSpc>
              <a:spcBef>
                <a:spcPts val="1600"/>
              </a:spcBef>
              <a:spcAft>
                <a:spcPts val="1600"/>
              </a:spcAft>
              <a:buSzPts val="1800"/>
              <a:buNone/>
            </a:pPr>
            <a:endParaRPr/>
          </a:p>
        </p:txBody>
      </p:sp>
      <p:pic>
        <p:nvPicPr>
          <p:cNvPr id="140" name="Google Shape;140;p30" descr="\Delta" title="MathEquation,#000000"/>
          <p:cNvPicPr preferRelativeResize="0"/>
          <p:nvPr/>
        </p:nvPicPr>
        <p:blipFill rotWithShape="1">
          <a:blip r:embed="rId3">
            <a:alphaModFix/>
          </a:blip>
          <a:srcRect/>
          <a:stretch/>
        </p:blipFill>
        <p:spPr>
          <a:xfrm>
            <a:off x="889595" y="1956233"/>
            <a:ext cx="224784" cy="244739"/>
          </a:xfrm>
          <a:prstGeom prst="rect">
            <a:avLst/>
          </a:prstGeom>
          <a:noFill/>
          <a:ln>
            <a:noFill/>
          </a:ln>
        </p:spPr>
      </p:pic>
      <p:pic>
        <p:nvPicPr>
          <p:cNvPr id="141" name="Google Shape;141;p30" descr="\Delta" title="MathEquation,#000000"/>
          <p:cNvPicPr preferRelativeResize="0"/>
          <p:nvPr/>
        </p:nvPicPr>
        <p:blipFill rotWithShape="1">
          <a:blip r:embed="rId3">
            <a:alphaModFix/>
          </a:blip>
          <a:srcRect/>
          <a:stretch/>
        </p:blipFill>
        <p:spPr>
          <a:xfrm>
            <a:off x="886408" y="2985710"/>
            <a:ext cx="224784" cy="244739"/>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en"/>
              <a:t>Công cụ 2: Học máy</a:t>
            </a:r>
            <a:endParaRPr/>
          </a:p>
          <a:p>
            <a:pPr marL="0" lvl="0" indent="0" algn="l" rtl="0">
              <a:lnSpc>
                <a:spcPct val="115000"/>
              </a:lnSpc>
              <a:spcBef>
                <a:spcPts val="0"/>
              </a:spcBef>
              <a:spcAft>
                <a:spcPts val="0"/>
              </a:spcAft>
              <a:buClr>
                <a:schemeClr val="dk1"/>
              </a:buClr>
              <a:buSzPts val="1100"/>
              <a:buFont typeface="Arial"/>
              <a:buNone/>
            </a:pPr>
            <a:endParaRPr/>
          </a:p>
        </p:txBody>
      </p:sp>
      <p:sp>
        <p:nvSpPr>
          <p:cNvPr id="147" name="Google Shape;14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Clr>
                <a:schemeClr val="dk1"/>
              </a:buClr>
              <a:buSzPts val="1100"/>
              <a:buFont typeface="Arial"/>
              <a:buNone/>
            </a:pPr>
            <a:r>
              <a:rPr lang="en"/>
              <a:t>Học máy (Machine learning) là công việc dùng các thuật toán để phân tích dữ liệu (data), học từ các dữ liệu đó, và sau đó đưa ra quyết định hoặc dự đoán về dữ liệu mới</a:t>
            </a:r>
            <a:endParaRPr/>
          </a:p>
          <a:p>
            <a:pPr marL="0" lvl="0" indent="0" algn="l" rtl="0">
              <a:spcBef>
                <a:spcPts val="1600"/>
              </a:spcBef>
              <a:spcAft>
                <a:spcPts val="0"/>
              </a:spcAft>
              <a:buClr>
                <a:schemeClr val="dk1"/>
              </a:buClr>
              <a:buSzPts val="1100"/>
              <a:buFont typeface="Arial"/>
              <a:buNone/>
            </a:pPr>
            <a:r>
              <a:rPr lang="en"/>
              <a:t>Machine learning 10 năm gần đây trỗi dậy nhờ :</a:t>
            </a:r>
            <a:endParaRPr/>
          </a:p>
          <a:p>
            <a:pPr marL="457200" lvl="0" indent="-342900" algn="l" rtl="0">
              <a:spcBef>
                <a:spcPts val="1600"/>
              </a:spcBef>
              <a:spcAft>
                <a:spcPts val="0"/>
              </a:spcAft>
              <a:buSzPts val="1800"/>
              <a:buChar char="●"/>
            </a:pPr>
            <a:r>
              <a:rPr lang="en"/>
              <a:t>Dữ liệu lớn</a:t>
            </a:r>
            <a:endParaRPr/>
          </a:p>
          <a:p>
            <a:pPr marL="457200" lvl="0" indent="-342900" algn="l" rtl="0">
              <a:spcBef>
                <a:spcPts val="0"/>
              </a:spcBef>
              <a:spcAft>
                <a:spcPts val="0"/>
              </a:spcAft>
              <a:buSzPts val="1800"/>
              <a:buChar char="●"/>
            </a:pPr>
            <a:r>
              <a:rPr lang="en"/>
              <a:t>Khả năng tính toán GPU</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a:p>
        </p:txBody>
      </p:sp>
      <p:sp>
        <p:nvSpPr>
          <p:cNvPr id="153" name="Google Shape;153;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endParaRPr/>
          </a:p>
        </p:txBody>
      </p:sp>
      <p:pic>
        <p:nvPicPr>
          <p:cNvPr id="154" name="Google Shape;154;p32"/>
          <p:cNvPicPr preferRelativeResize="0"/>
          <p:nvPr/>
        </p:nvPicPr>
        <p:blipFill rotWithShape="1">
          <a:blip r:embed="rId3">
            <a:alphaModFix/>
          </a:blip>
          <a:srcRect/>
          <a:stretch/>
        </p:blipFill>
        <p:spPr>
          <a:xfrm>
            <a:off x="0" y="-59907"/>
            <a:ext cx="9143999" cy="5203407"/>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3383</Words>
  <Application>Microsoft Office PowerPoint</Application>
  <PresentationFormat>On-screen Show (16:9)</PresentationFormat>
  <Paragraphs>233</Paragraphs>
  <Slides>34</Slides>
  <Notes>34</Notes>
  <HiddenSlides>0</HiddenSlides>
  <MMClips>0</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Simple Light</vt:lpstr>
      <vt:lpstr>Simple Light</vt:lpstr>
      <vt:lpstr>Sử dụng học máy nghiên cứu mô hình XY 2 chiều tổng quát</vt:lpstr>
      <vt:lpstr>Tổng quan</vt:lpstr>
      <vt:lpstr>Giới thiệu chung</vt:lpstr>
      <vt:lpstr>Bài toán</vt:lpstr>
      <vt:lpstr>Mô hình XY cho q=2</vt:lpstr>
      <vt:lpstr>Phương pháp công cụ để giải</vt:lpstr>
      <vt:lpstr>Mô phỏng monte carlo</vt:lpstr>
      <vt:lpstr>Công cụ 2: Học máy </vt:lpstr>
      <vt:lpstr>PowerPoint Presentation</vt:lpstr>
      <vt:lpstr>PowerPoint Presentation</vt:lpstr>
      <vt:lpstr>PowerPoint Presentation</vt:lpstr>
      <vt:lpstr>Áp dụng học máy (học sâu) và khóa luận</vt:lpstr>
      <vt:lpstr>Học sâu</vt:lpstr>
      <vt:lpstr>Feedforward Neural Network</vt:lpstr>
      <vt:lpstr>Activation function</vt:lpstr>
      <vt:lpstr>Convolutional Neural Network</vt:lpstr>
      <vt:lpstr>Xây dựng model học sâu cho bài toán</vt:lpstr>
      <vt:lpstr>Cấu trúc mạng neural</vt:lpstr>
      <vt:lpstr>Công cụ 3: Các cách phân tích kết quả</vt:lpstr>
      <vt:lpstr>Activation neuron</vt:lpstr>
      <vt:lpstr>Dùng SHAP để hiểu model đã học gì</vt:lpstr>
      <vt:lpstr>Ví dụ cho SHAP framework</vt:lpstr>
      <vt:lpstr>Kết quả</vt:lpstr>
      <vt:lpstr>Hiệu suất mô hình</vt:lpstr>
      <vt:lpstr>Độ dốc của hiệu suất máy học</vt:lpstr>
      <vt:lpstr>Hiệu ứng tỉ đối kích thước</vt:lpstr>
      <vt:lpstr>Nhận xét sau khi nghiên cứu đầu ra lớp softmax</vt:lpstr>
      <vt:lpstr>Nghiên cứu 32 neuron layer gần cuối</vt:lpstr>
      <vt:lpstr>Tính giá trị SHAP cho mô hình học sâu</vt:lpstr>
      <vt:lpstr>PowerPoint Presentation</vt:lpstr>
      <vt:lpstr>PowerPoint Presentation</vt:lpstr>
      <vt:lpstr>SHAP với đầu vào vortex</vt:lpstr>
      <vt:lpstr>4 Kết luận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Sử dụng học máy nghiên cứu mô hình XY 2 chiều tổng quát</dc:title>
  <cp:lastModifiedBy>nghiahsgs</cp:lastModifiedBy>
  <cp:revision>4</cp:revision>
  <dcterms:modified xsi:type="dcterms:W3CDTF">2019-12-27T05:10:40Z</dcterms:modified>
</cp:coreProperties>
</file>